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wav"/>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2" r:id="rId1"/>
  </p:sldMasterIdLst>
  <p:notesMasterIdLst>
    <p:notesMasterId r:id="rId10"/>
  </p:notesMasterIdLst>
  <p:sldIdLst>
    <p:sldId id="361" r:id="rId2"/>
    <p:sldId id="283" r:id="rId3"/>
    <p:sldId id="257" r:id="rId4"/>
    <p:sldId id="300" r:id="rId5"/>
    <p:sldId id="302" r:id="rId6"/>
    <p:sldId id="258" r:id="rId7"/>
    <p:sldId id="259" r:id="rId8"/>
    <p:sldId id="260"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3613" autoAdjust="0"/>
  </p:normalViewPr>
  <p:slideViewPr>
    <p:cSldViewPr>
      <p:cViewPr varScale="1">
        <p:scale>
          <a:sx n="79" d="100"/>
          <a:sy n="79" d="100"/>
        </p:scale>
        <p:origin x="1570"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3E8C5D7-9445-458D-8EA1-42E0C3D079DB}" type="datetimeFigureOut">
              <a:rPr lang="ar-SA" smtClean="0"/>
              <a:t>29/04/1444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6F62566-7D32-4C13-9706-E4756C0D3E7D}" type="slidenum">
              <a:rPr lang="ar-SA" smtClean="0"/>
              <a:t>‹#›</a:t>
            </a:fld>
            <a:endParaRPr lang="ar-SA"/>
          </a:p>
        </p:txBody>
      </p:sp>
    </p:spTree>
    <p:extLst>
      <p:ext uri="{BB962C8B-B14F-4D97-AF65-F5344CB8AC3E}">
        <p14:creationId xmlns:p14="http://schemas.microsoft.com/office/powerpoint/2010/main" val="179785004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A4FAB275-6038-44E3-89C1-301CB5492B07}" type="datetimeFigureOut">
              <a:rPr lang="ar-SA" smtClean="0"/>
              <a:t>29/04/1444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8FB8C24-83C6-4530-8CA5-DD9DA9A5E79C}" type="slidenum">
              <a:rPr lang="ar-SA" smtClean="0"/>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A4FAB275-6038-44E3-89C1-301CB5492B07}" type="datetimeFigureOut">
              <a:rPr lang="ar-SA" smtClean="0"/>
              <a:t>29/04/1444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8FB8C24-83C6-4530-8CA5-DD9DA9A5E79C}"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4FAB275-6038-44E3-89C1-301CB5492B07}" type="datetimeFigureOut">
              <a:rPr lang="ar-SA" smtClean="0"/>
              <a:t>29/04/1444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8FB8C24-83C6-4530-8CA5-DD9DA9A5E79C}"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4FAB275-6038-44E3-89C1-301CB5492B07}" type="datetimeFigureOut">
              <a:rPr lang="ar-SA" smtClean="0"/>
              <a:t>29/04/1444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8FB8C24-83C6-4530-8CA5-DD9DA9A5E79C}" type="slidenum">
              <a:rPr lang="ar-SA" smtClean="0"/>
              <a:t>‹#›</a:t>
            </a:fld>
            <a:endParaRPr lang="ar-SA"/>
          </a:p>
        </p:txBody>
      </p:sp>
      <p:sp>
        <p:nvSpPr>
          <p:cNvPr id="8" name="Title 7"/>
          <p:cNvSpPr>
            <a:spLocks noGrp="1"/>
          </p:cNvSpPr>
          <p:nvPr>
            <p:ph type="title"/>
          </p:nvPr>
        </p:nvSpPr>
        <p:spPr/>
        <p:txBody>
          <a:bodyPr/>
          <a:lstStyle/>
          <a:p>
            <a:r>
              <a:rPr lang="ar-SA"/>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A4FAB275-6038-44E3-89C1-301CB5492B07}" type="datetimeFigureOut">
              <a:rPr lang="ar-SA" smtClean="0"/>
              <a:t>29/04/1444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8FB8C24-83C6-4530-8CA5-DD9DA9A5E79C}"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4FAB275-6038-44E3-89C1-301CB5492B07}" type="datetimeFigureOut">
              <a:rPr lang="ar-SA" smtClean="0"/>
              <a:t>29/04/1444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8FB8C24-83C6-4530-8CA5-DD9DA9A5E79C}" type="slidenum">
              <a:rPr lang="ar-SA" smtClean="0"/>
              <a:t>‹#›</a:t>
            </a:fld>
            <a:endParaRPr lang="ar-SA"/>
          </a:p>
        </p:txBody>
      </p:sp>
      <p:sp>
        <p:nvSpPr>
          <p:cNvPr id="8" name="Title 7"/>
          <p:cNvSpPr>
            <a:spLocks noGrp="1"/>
          </p:cNvSpPr>
          <p:nvPr>
            <p:ph type="title"/>
          </p:nvPr>
        </p:nvSpPr>
        <p:spPr/>
        <p:txBody>
          <a:bodyPr/>
          <a:lstStyle/>
          <a:p>
            <a:r>
              <a:rPr lang="ar-SA"/>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A4FAB275-6038-44E3-89C1-301CB5492B07}" type="datetimeFigureOut">
              <a:rPr lang="ar-SA" smtClean="0"/>
              <a:t>29/04/1444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8FB8C24-83C6-4530-8CA5-DD9DA9A5E79C}" type="slidenum">
              <a:rPr lang="ar-SA" smtClean="0"/>
              <a:t>‹#›</a:t>
            </a:fld>
            <a:endParaRPr lang="ar-SA"/>
          </a:p>
        </p:txBody>
      </p:sp>
      <p:sp>
        <p:nvSpPr>
          <p:cNvPr id="10" name="Title 9"/>
          <p:cNvSpPr>
            <a:spLocks noGrp="1"/>
          </p:cNvSpPr>
          <p:nvPr>
            <p:ph type="title"/>
          </p:nvPr>
        </p:nvSpPr>
        <p:spPr/>
        <p:txBody>
          <a:bodyPr/>
          <a:lstStyle/>
          <a:p>
            <a:r>
              <a:rPr lang="ar-SA"/>
              <a:t>انقر لتحرير نمط العنوان الرئيسي</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A4FAB275-6038-44E3-89C1-301CB5492B07}" type="datetimeFigureOut">
              <a:rPr lang="ar-SA" smtClean="0"/>
              <a:t>29/04/1444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8FB8C24-83C6-4530-8CA5-DD9DA9A5E79C}"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AB275-6038-44E3-89C1-301CB5492B07}" type="datetimeFigureOut">
              <a:rPr lang="ar-SA" smtClean="0"/>
              <a:t>29/04/1444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8FB8C24-83C6-4530-8CA5-DD9DA9A5E79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A4FAB275-6038-44E3-89C1-301CB5492B07}" type="datetimeFigureOut">
              <a:rPr lang="ar-SA" smtClean="0"/>
              <a:t>29/04/1444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8FB8C24-83C6-4530-8CA5-DD9DA9A5E79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A4FAB275-6038-44E3-89C1-301CB5492B07}" type="datetimeFigureOut">
              <a:rPr lang="ar-SA" smtClean="0"/>
              <a:t>29/04/1444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8FB8C24-83C6-4530-8CA5-DD9DA9A5E79C}" type="slidenum">
              <a:rPr lang="ar-SA" smtClean="0"/>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a:t>انقر لتحرير نمط العنوان الرئيسي</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4FAB275-6038-44E3-89C1-301CB5492B07}" type="datetimeFigureOut">
              <a:rPr lang="ar-SA" smtClean="0"/>
              <a:t>29/04/1444</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58FB8C24-83C6-4530-8CA5-DD9DA9A5E79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wav"/><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a:t>الالوان</a:t>
            </a:r>
            <a:endParaRPr lang="en-US" dirty="0"/>
          </a:p>
        </p:txBody>
      </p:sp>
      <p:sp>
        <p:nvSpPr>
          <p:cNvPr id="3" name="عنوان فرعي 2"/>
          <p:cNvSpPr>
            <a:spLocks noGrp="1"/>
          </p:cNvSpPr>
          <p:nvPr>
            <p:ph type="subTitle" idx="1"/>
          </p:nvPr>
        </p:nvSpPr>
        <p:spPr/>
        <p:txBody>
          <a:bodyPr>
            <a:normAutofit fontScale="70000" lnSpcReduction="20000"/>
          </a:bodyPr>
          <a:lstStyle/>
          <a:p>
            <a:pPr algn="r"/>
            <a:r>
              <a:rPr lang="ar-SA" dirty="0">
                <a:effectLst>
                  <a:outerShdw blurRad="38100" dist="38100" dir="2700000" algn="tl">
                    <a:srgbClr val="000000">
                      <a:alpha val="43137"/>
                    </a:srgbClr>
                  </a:outerShdw>
                </a:effectLst>
              </a:rPr>
              <a:t>اعداد</a:t>
            </a:r>
          </a:p>
          <a:p>
            <a:pPr algn="r"/>
            <a:r>
              <a:rPr lang="ar-SA" dirty="0">
                <a:effectLst>
                  <a:outerShdw blurRad="38100" dist="38100" dir="2700000" algn="tl">
                    <a:srgbClr val="000000">
                      <a:alpha val="43137"/>
                    </a:srgbClr>
                  </a:outerShdw>
                </a:effectLst>
              </a:rPr>
              <a:t>م. نبيل محمد صالح </a:t>
            </a:r>
          </a:p>
          <a:p>
            <a:pPr algn="r"/>
            <a:r>
              <a:rPr lang="ar-SA" dirty="0">
                <a:effectLst>
                  <a:outerShdw blurRad="38100" dist="38100" dir="2700000" algn="tl">
                    <a:srgbClr val="000000">
                      <a:alpha val="43137"/>
                    </a:srgbClr>
                  </a:outerShdw>
                </a:effectLst>
              </a:rPr>
              <a:t>قسم هندسة العمارة / كلية الهندسة جامعة ديالى </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2381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rot="19260364">
            <a:off x="185883" y="3604784"/>
            <a:ext cx="2052670" cy="870603"/>
          </a:xfrm>
        </p:spPr>
        <p:style>
          <a:lnRef idx="0">
            <a:schemeClr val="accent6"/>
          </a:lnRef>
          <a:fillRef idx="3">
            <a:schemeClr val="accent6"/>
          </a:fillRef>
          <a:effectRef idx="3">
            <a:schemeClr val="accent6"/>
          </a:effectRef>
          <a:fontRef idx="minor">
            <a:schemeClr val="lt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4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sz="3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GA Arabesque" pitchFamily="2" charset="2"/>
              </a:rPr>
              <a:t>مقدمة</a:t>
            </a:r>
          </a:p>
        </p:txBody>
      </p:sp>
      <p:pic>
        <p:nvPicPr>
          <p:cNvPr id="4" name="صورة 3"/>
          <p:cNvPicPr>
            <a:picLocks noChangeAspect="1"/>
          </p:cNvPicPr>
          <p:nvPr/>
        </p:nvPicPr>
        <p:blipFill>
          <a:blip r:embed="rId2">
            <a:extLst>
              <a:ext uri="{BEBA8EAE-BF5A-486C-A8C5-ECC9F3942E4B}">
                <a14:imgProps xmlns:a14="http://schemas.microsoft.com/office/drawing/2010/main">
                  <a14:imgLayer r:embed="rId3">
                    <a14:imgEffect>
                      <a14:artisticGlowDiffused/>
                    </a14:imgEffect>
                  </a14:imgLayer>
                </a14:imgProps>
              </a:ext>
              <a:ext uri="{28A0092B-C50C-407E-A947-70E740481C1C}">
                <a14:useLocalDpi xmlns:a14="http://schemas.microsoft.com/office/drawing/2010/main" val="0"/>
              </a:ext>
            </a:extLst>
          </a:blip>
          <a:stretch>
            <a:fillRect/>
          </a:stretch>
        </p:blipFill>
        <p:spPr>
          <a:xfrm>
            <a:off x="2843808" y="2413398"/>
            <a:ext cx="6061968" cy="4388865"/>
          </a:xfrm>
          <a:prstGeom prst="rect">
            <a:avLst/>
          </a:prstGeom>
          <a:ln>
            <a:noFill/>
          </a:ln>
          <a:effectLst>
            <a:softEdge rad="112500"/>
          </a:effectLst>
        </p:spPr>
      </p:pic>
      <p:sp>
        <p:nvSpPr>
          <p:cNvPr id="3" name="عنصر نائب للمحتوى 2"/>
          <p:cNvSpPr>
            <a:spLocks noGrp="1"/>
          </p:cNvSpPr>
          <p:nvPr>
            <p:ph sz="quarter" idx="13"/>
          </p:nvPr>
        </p:nvSpPr>
        <p:spPr>
          <a:xfrm>
            <a:off x="395536" y="188640"/>
            <a:ext cx="8496944" cy="6480720"/>
          </a:xfrm>
          <a:ln>
            <a:solidFill>
              <a:schemeClr val="accent1">
                <a:lumMod val="75000"/>
              </a:schemeClr>
            </a:solidFill>
          </a:ln>
        </p:spPr>
        <p:txBody>
          <a:bodyPr>
            <a:normAutofit fontScale="40000" lnSpcReduction="20000"/>
          </a:bodyPr>
          <a:lstStyle/>
          <a:p>
            <a:pPr algn="ctr"/>
            <a:r>
              <a:rPr lang="ar-SA" sz="3100" b="1" dirty="0">
                <a:solidFill>
                  <a:schemeClr val="accent2">
                    <a:lumMod val="50000"/>
                  </a:schemeClr>
                </a:solidFill>
              </a:rPr>
              <a:t>استخدمت الألوان  منذ زمن بعيد جداً حيث بدأ الإنسان الأول باستخدامها لرسم مشاهد لعملية الصيد ورسوم لبعض الحيوانات التي كان يشاهدها في الطبيعة ويفكر في صيدها أو القضاء عليها , وبعد ذلك استخدمت الألوان في الكثير  من البلدان وبأشكال متعددة حيث رسمت لوحات </a:t>
            </a:r>
            <a:r>
              <a:rPr lang="ar-SA" sz="3100" b="1" dirty="0" err="1">
                <a:solidFill>
                  <a:schemeClr val="accent2">
                    <a:lumMod val="50000"/>
                  </a:schemeClr>
                </a:solidFill>
              </a:rPr>
              <a:t>الفريسكو</a:t>
            </a:r>
            <a:r>
              <a:rPr lang="ar-SA" sz="3100" b="1" dirty="0">
                <a:solidFill>
                  <a:schemeClr val="accent2">
                    <a:lumMod val="50000"/>
                  </a:schemeClr>
                </a:solidFill>
              </a:rPr>
              <a:t> على الجدران بالألوان المائية ( </a:t>
            </a:r>
            <a:r>
              <a:rPr lang="ar-SA" sz="3100" b="1" dirty="0" err="1">
                <a:solidFill>
                  <a:schemeClr val="accent2">
                    <a:lumMod val="50000"/>
                  </a:schemeClr>
                </a:solidFill>
              </a:rPr>
              <a:t>التمبرا</a:t>
            </a:r>
            <a:r>
              <a:rPr lang="ar-SA" sz="3100" b="1" dirty="0">
                <a:solidFill>
                  <a:schemeClr val="accent2">
                    <a:lumMod val="50000"/>
                  </a:schemeClr>
                </a:solidFill>
              </a:rPr>
              <a:t> ) وكذلك استخدمها الفنان المسلم في الزخارف </a:t>
            </a:r>
            <a:r>
              <a:rPr lang="ar-SA" sz="3100" b="1" dirty="0" err="1">
                <a:solidFill>
                  <a:schemeClr val="accent2">
                    <a:lumMod val="50000"/>
                  </a:schemeClr>
                </a:solidFill>
              </a:rPr>
              <a:t>الجبسية</a:t>
            </a:r>
            <a:r>
              <a:rPr lang="ar-SA" sz="3100" b="1" dirty="0">
                <a:solidFill>
                  <a:schemeClr val="accent2">
                    <a:lumMod val="50000"/>
                  </a:schemeClr>
                </a:solidFill>
              </a:rPr>
              <a:t> للمساجد والعمائر الإسلامية , وفي العصر الحديث تستخدم الألوان المائية على نطاق واسع في جميع الأعمال ( إعلانات , رسوم توضيحية ) ويعد الرسم بالألوان المائية من أصعب التقنيان اللونية نظراً لشفافيته وحساسيته , ويرجع الرسم بالماء إلى عصور قديمة , فقد تركت لنا الحضارات التي نهضت خلال العصور المنصرمة مخلفات تشهد على </a:t>
            </a:r>
            <a:r>
              <a:rPr lang="ar-SA" sz="3100" b="1" dirty="0" err="1">
                <a:solidFill>
                  <a:schemeClr val="accent2">
                    <a:lumMod val="50000"/>
                  </a:schemeClr>
                </a:solidFill>
              </a:rPr>
              <a:t>مانقول</a:t>
            </a:r>
            <a:r>
              <a:rPr lang="ar-SA" sz="3100" b="1" dirty="0">
                <a:solidFill>
                  <a:schemeClr val="accent2">
                    <a:lumMod val="50000"/>
                  </a:schemeClr>
                </a:solidFill>
              </a:rPr>
              <a:t> , حين زين قدماء المصريين ( الفراعنة ) معابدهم ومدافنهم بالألوان المائية ظلت محفوظة عبر الدهور كما في وادي الملوك بالأقصر . أما الرسم بالماء كما نفهمه اليوم , فقد عرف منذ عام 1400 إذ استعمله الرسام الألماني الشهير ( </a:t>
            </a:r>
            <a:r>
              <a:rPr lang="ar-SA" sz="3100" b="1" dirty="0" err="1">
                <a:solidFill>
                  <a:schemeClr val="accent2">
                    <a:lumMod val="50000"/>
                  </a:schemeClr>
                </a:solidFill>
              </a:rPr>
              <a:t>ألبرخت</a:t>
            </a:r>
            <a:r>
              <a:rPr lang="ar-SA" sz="3100" b="1" dirty="0">
                <a:solidFill>
                  <a:schemeClr val="accent2">
                    <a:lumMod val="50000"/>
                  </a:schemeClr>
                </a:solidFill>
              </a:rPr>
              <a:t> </a:t>
            </a:r>
            <a:r>
              <a:rPr lang="ar-SA" sz="3100" b="1" dirty="0" err="1">
                <a:solidFill>
                  <a:schemeClr val="accent2">
                    <a:lumMod val="50000"/>
                  </a:schemeClr>
                </a:solidFill>
              </a:rPr>
              <a:t>دورر</a:t>
            </a:r>
            <a:r>
              <a:rPr lang="en-US" sz="3100" b="1" dirty="0">
                <a:solidFill>
                  <a:schemeClr val="accent2">
                    <a:lumMod val="50000"/>
                  </a:schemeClr>
                </a:solidFill>
              </a:rPr>
              <a:t>) , </a:t>
            </a:r>
            <a:r>
              <a:rPr lang="ar-SA" sz="3100" b="1" dirty="0">
                <a:solidFill>
                  <a:schemeClr val="accent2">
                    <a:lumMod val="50000"/>
                  </a:schemeClr>
                </a:solidFill>
              </a:rPr>
              <a:t>وجاء من بعده الرسامون الهولنديون فالإنكليز الذين ألفوا جماعة التصوير المائي</a:t>
            </a:r>
          </a:p>
          <a:p>
            <a:endParaRPr lang="ar-SA" sz="3000" b="1" dirty="0">
              <a:solidFill>
                <a:schemeClr val="tx1"/>
              </a:solidFill>
            </a:endParaRPr>
          </a:p>
          <a:p>
            <a:r>
              <a:rPr lang="ar-SA" sz="3000" b="1" dirty="0">
                <a:solidFill>
                  <a:schemeClr val="tx1"/>
                </a:solidFill>
              </a:rPr>
              <a:t>لولا الفن التشكيلي ما توصلت الحضارات وما استطاعت البشرية الحفاظ علي تراثها عبر العصور. فبفضل الفن التشكيلي عاشت الحضارة الفرعونية وكشفت لنا عن كنوز من المعرفة وخلاصات التجارب الإنسانية العديدة في كل مجالات الحياة. وتشهد علي ذلك آلاف المخطوطات واللوحات التي رسمها قدماء المصريين علي ورق البردي وفوق جدران المعابد. وفي العصر الحديث يستطيع المتلقي أن يتعرف علي ثقافة أي شعب من خلال زيارة معارضه الفنية </a:t>
            </a:r>
            <a:r>
              <a:rPr lang="ar-SA" sz="3000" b="1" dirty="0" err="1">
                <a:solidFill>
                  <a:schemeClr val="tx1"/>
                </a:solidFill>
              </a:rPr>
              <a:t>والإطلاع</a:t>
            </a:r>
            <a:r>
              <a:rPr lang="ar-SA" sz="3000" b="1" dirty="0">
                <a:solidFill>
                  <a:schemeClr val="tx1"/>
                </a:solidFill>
              </a:rPr>
              <a:t> علي ما توصل إليه فكر وفلسفة ورؤية هذا الشعب لكثير من جوانب حياته اليومية ووجهات نظره حول الواقع الذي يعيشه وانطباعاته حول العديد من الأمور </a:t>
            </a:r>
            <a:r>
              <a:rPr lang="ar-SA" sz="3000" b="1" dirty="0" err="1">
                <a:solidFill>
                  <a:schemeClr val="tx1"/>
                </a:solidFill>
              </a:rPr>
              <a:t>الإجتماعية</a:t>
            </a:r>
            <a:r>
              <a:rPr lang="ar-SA" sz="3000" b="1" dirty="0">
                <a:solidFill>
                  <a:schemeClr val="tx1"/>
                </a:solidFill>
              </a:rPr>
              <a:t> والثقافية والسياسية</a:t>
            </a:r>
            <a:r>
              <a:rPr lang="en-US" sz="3000" b="1" dirty="0">
                <a:solidFill>
                  <a:schemeClr val="tx1"/>
                </a:solidFill>
              </a:rPr>
              <a:t>... </a:t>
            </a:r>
            <a:br>
              <a:rPr lang="en-US" sz="3000" b="1" dirty="0">
                <a:solidFill>
                  <a:schemeClr val="tx1"/>
                </a:solidFill>
              </a:rPr>
            </a:br>
            <a:r>
              <a:rPr lang="ar-SA" sz="3000" b="1" dirty="0">
                <a:solidFill>
                  <a:schemeClr val="tx1"/>
                </a:solidFill>
              </a:rPr>
              <a:t>وصدق من قال : الفنون هي مرآة الشعوب</a:t>
            </a:r>
            <a:r>
              <a:rPr lang="en-US" sz="3000" b="1" dirty="0">
                <a:solidFill>
                  <a:schemeClr val="tx1"/>
                </a:solidFill>
              </a:rPr>
              <a:t>. </a:t>
            </a:r>
            <a:endParaRPr lang="ar-SA" sz="3000" b="1" dirty="0">
              <a:solidFill>
                <a:schemeClr val="tx1"/>
              </a:solidFill>
            </a:endParaRPr>
          </a:p>
          <a:p>
            <a:endParaRPr lang="en-US" sz="3000" b="1" dirty="0">
              <a:solidFill>
                <a:schemeClr val="tx1"/>
              </a:solidFill>
            </a:endParaRPr>
          </a:p>
          <a:p>
            <a:r>
              <a:rPr lang="ar-SA" sz="3000" b="1" dirty="0">
                <a:solidFill>
                  <a:schemeClr val="tx1"/>
                </a:solidFill>
              </a:rPr>
              <a:t> في </a:t>
            </a:r>
            <a:r>
              <a:rPr lang="ar-SA" sz="3000" b="1" dirty="0">
                <a:solidFill>
                  <a:srgbClr val="FF0000"/>
                </a:solidFill>
              </a:rPr>
              <a:t>السنوات الأخيرة </a:t>
            </a:r>
            <a:r>
              <a:rPr lang="ar-SA" sz="3000" b="1" dirty="0">
                <a:solidFill>
                  <a:schemeClr val="tx1"/>
                </a:solidFill>
              </a:rPr>
              <a:t>جرت تطورات عظيمة في مواد التلوين كان إحداها تطوير مادة </a:t>
            </a:r>
            <a:r>
              <a:rPr lang="ar-SA" sz="3000" b="1" dirty="0" err="1">
                <a:solidFill>
                  <a:schemeClr val="tx1"/>
                </a:solidFill>
              </a:rPr>
              <a:t>الأكريليك</a:t>
            </a:r>
            <a:r>
              <a:rPr lang="ar-SA" sz="3000" b="1" dirty="0">
                <a:solidFill>
                  <a:schemeClr val="tx1"/>
                </a:solidFill>
              </a:rPr>
              <a:t> يمكن استعمالها على أي سطح حتى المعد للتلوين الزيتي ما يميز </a:t>
            </a:r>
            <a:r>
              <a:rPr lang="ar-SA" sz="3000" b="1" dirty="0" err="1">
                <a:solidFill>
                  <a:schemeClr val="tx1"/>
                </a:solidFill>
              </a:rPr>
              <a:t>الأكريليك</a:t>
            </a:r>
            <a:r>
              <a:rPr lang="ar-SA" sz="3000" b="1" dirty="0">
                <a:solidFill>
                  <a:schemeClr val="tx1"/>
                </a:solidFill>
              </a:rPr>
              <a:t> أن الألوان واضحة براقة وتدوم وقتا طويلا </a:t>
            </a:r>
            <a:r>
              <a:rPr lang="ar-SA" sz="3000" b="1" dirty="0" err="1">
                <a:solidFill>
                  <a:schemeClr val="tx1"/>
                </a:solidFill>
              </a:rPr>
              <a:t>فالأكريليك</a:t>
            </a:r>
            <a:r>
              <a:rPr lang="ar-SA" sz="3000" b="1" dirty="0">
                <a:solidFill>
                  <a:schemeClr val="tx1"/>
                </a:solidFill>
              </a:rPr>
              <a:t> بعد أن يجف يكتسب مناعة ضد الماء والزيت والتغيرات المناخية </a:t>
            </a:r>
            <a:r>
              <a:rPr lang="en-US" sz="3000" b="1" dirty="0">
                <a:solidFill>
                  <a:schemeClr val="tx1"/>
                </a:solidFill>
              </a:rPr>
              <a:t>.</a:t>
            </a:r>
          </a:p>
          <a:p>
            <a:pPr marL="45720" indent="0">
              <a:buNone/>
            </a:pPr>
            <a:endParaRPr lang="ar-SA" sz="3000" b="1" dirty="0">
              <a:solidFill>
                <a:schemeClr val="tx1"/>
              </a:solidFill>
            </a:endParaRPr>
          </a:p>
          <a:p>
            <a:br>
              <a:rPr lang="en-US" sz="3000" b="1" dirty="0">
                <a:solidFill>
                  <a:schemeClr val="tx1"/>
                </a:solidFill>
              </a:rPr>
            </a:br>
            <a:r>
              <a:rPr lang="ar-SA" sz="3000" b="1" dirty="0">
                <a:solidFill>
                  <a:schemeClr val="tx1"/>
                </a:solidFill>
              </a:rPr>
              <a:t>الالوان الزيتية</a:t>
            </a:r>
          </a:p>
          <a:p>
            <a:pPr marL="45720" indent="0">
              <a:buNone/>
            </a:pPr>
            <a:r>
              <a:rPr lang="ar-SA" sz="3000" b="1" dirty="0" err="1">
                <a:solidFill>
                  <a:schemeClr val="tx1"/>
                </a:solidFill>
              </a:rPr>
              <a:t>اللواحات</a:t>
            </a:r>
            <a:r>
              <a:rPr lang="ar-SA" sz="3000" b="1" dirty="0">
                <a:solidFill>
                  <a:schemeClr val="tx1"/>
                </a:solidFill>
              </a:rPr>
              <a:t> المرسومة بالألوان الزيتية هي أكثر أنواع </a:t>
            </a:r>
            <a:r>
              <a:rPr lang="ar-SA" sz="3000" b="1" dirty="0" err="1">
                <a:solidFill>
                  <a:schemeClr val="tx1"/>
                </a:solidFill>
              </a:rPr>
              <a:t>اللواحات</a:t>
            </a:r>
            <a:r>
              <a:rPr lang="ar-SA" sz="3000" b="1" dirty="0">
                <a:solidFill>
                  <a:schemeClr val="tx1"/>
                </a:solidFill>
              </a:rPr>
              <a:t> تواجِداً في المعارض وَالمتاحف الفنية. وكذلك نورد بعض الإيضاحات التي نلاحظها عادَةً عِنْدَ المبتدئين والهواة في الرسم ونطرحها </a:t>
            </a:r>
          </a:p>
          <a:p>
            <a:pPr marL="45720" indent="0">
              <a:buNone/>
            </a:pPr>
            <a:r>
              <a:rPr lang="ar-SA" sz="3500" b="1" dirty="0">
                <a:solidFill>
                  <a:srgbClr val="FF0000"/>
                </a:solidFill>
              </a:rPr>
              <a:t>الرسم بالألوان الزيتية </a:t>
            </a:r>
            <a:r>
              <a:rPr lang="ar-SA" sz="3500" b="1" dirty="0">
                <a:solidFill>
                  <a:schemeClr val="tx1"/>
                </a:solidFill>
              </a:rPr>
              <a:t>من أهم ما عبر به الإنسان عن هواياته وميوله بداية من الرسوم القديمة على أبواب الكهوف وجدرانها وتتابعت مع مرور الحضارات الفرعونية وغيرها التي انتشرت وبصورة قوية واضحة في عصر النهضة منتصف القرن الخامس عشر في أوروبا ثم انتقلت إلى جميع أنحاء العالم وأخذت تنافس  الأساليب الأخرى نظراً لإمكاناتها الواسعة وامتيازات أخرى عديدة , </a:t>
            </a:r>
          </a:p>
          <a:p>
            <a:pPr marL="45720" indent="0">
              <a:buNone/>
            </a:pPr>
            <a:endParaRPr lang="ar-SA" sz="3000" b="1" dirty="0">
              <a:solidFill>
                <a:schemeClr val="tx1"/>
              </a:solidFill>
            </a:endParaRPr>
          </a:p>
          <a:p>
            <a:pPr marL="45720" indent="0">
              <a:buNone/>
            </a:pPr>
            <a:r>
              <a:rPr lang="ar-SA" sz="3000" b="1" dirty="0">
                <a:solidFill>
                  <a:schemeClr val="tx1"/>
                </a:solidFill>
              </a:rPr>
              <a:t>وقد تنوعت الأساليب والطرق غي تحضير هذه الألوان على حسب كل فنان , </a:t>
            </a:r>
            <a:r>
              <a:rPr lang="ar-SA" sz="3000" b="1" dirty="0">
                <a:solidFill>
                  <a:srgbClr val="FF0000"/>
                </a:solidFill>
              </a:rPr>
              <a:t>وتعتمد الألوان الزيتية عموماً في تحضيرها </a:t>
            </a:r>
            <a:r>
              <a:rPr lang="ar-SA" sz="3000" b="1" dirty="0">
                <a:solidFill>
                  <a:schemeClr val="tx1"/>
                </a:solidFill>
              </a:rPr>
              <a:t>على مادة الزيت </a:t>
            </a:r>
            <a:r>
              <a:rPr lang="ar-SA" sz="3000" b="1" dirty="0">
                <a:solidFill>
                  <a:srgbClr val="FF0000"/>
                </a:solidFill>
              </a:rPr>
              <a:t>ففي عصر النهضة مثلاً </a:t>
            </a:r>
            <a:r>
              <a:rPr lang="ar-SA" sz="3000" b="1" dirty="0">
                <a:solidFill>
                  <a:schemeClr val="tx1"/>
                </a:solidFill>
              </a:rPr>
              <a:t>كانوا يستخدمون الأتربة والأعشاب في سبيل الحصول على درجات لونية مختلفة وقد استخدم " الفنان رامبرانت</a:t>
            </a:r>
            <a:r>
              <a:rPr lang="en-US" sz="3000" b="1" dirty="0">
                <a:solidFill>
                  <a:schemeClr val="tx1"/>
                </a:solidFill>
              </a:rPr>
              <a:t> " </a:t>
            </a:r>
            <a:r>
              <a:rPr lang="ar-SA" sz="3000" b="1" dirty="0">
                <a:solidFill>
                  <a:schemeClr val="tx1"/>
                </a:solidFill>
              </a:rPr>
              <a:t>صفار البيض في سبيل الحصول على درجات البرتقالي المصفر والآن توجد الألوان الزيتية في المكتبات بنوعيات مختلفة </a:t>
            </a:r>
          </a:p>
          <a:p>
            <a:endParaRPr lang="en-US" sz="1600" dirty="0"/>
          </a:p>
        </p:txBody>
      </p:sp>
    </p:spTree>
    <p:extLst>
      <p:ext uri="{BB962C8B-B14F-4D97-AF65-F5344CB8AC3E}">
        <p14:creationId xmlns:p14="http://schemas.microsoft.com/office/powerpoint/2010/main" val="70601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3">
            <a:extLst>
              <a:ext uri="{BEBA8EAE-BF5A-486C-A8C5-ECC9F3942E4B}">
                <a14:imgProps xmlns:a14="http://schemas.microsoft.com/office/drawing/2010/main">
                  <a14:imgLayer r:embed="rId4">
                    <a14:imgEffect>
                      <a14:artisticCrisscrossEtching/>
                    </a14:imgEffect>
                  </a14:imgLayer>
                </a14:imgProps>
              </a:ext>
              <a:ext uri="{28A0092B-C50C-407E-A947-70E740481C1C}">
                <a14:useLocalDpi xmlns:a14="http://schemas.microsoft.com/office/drawing/2010/main" val="0"/>
              </a:ext>
            </a:extLst>
          </a:blip>
          <a:stretch>
            <a:fillRect/>
          </a:stretch>
        </p:blipFill>
        <p:spPr>
          <a:xfrm>
            <a:off x="323528" y="2708920"/>
            <a:ext cx="5161756" cy="3871317"/>
          </a:xfrm>
          <a:prstGeom prst="rect">
            <a:avLst/>
          </a:prstGeom>
          <a:ln>
            <a:noFill/>
          </a:ln>
          <a:effectLst>
            <a:softEdge rad="112500"/>
          </a:effectLst>
        </p:spPr>
      </p:pic>
      <p:sp>
        <p:nvSpPr>
          <p:cNvPr id="2" name="عنوان 1"/>
          <p:cNvSpPr>
            <a:spLocks noGrp="1"/>
          </p:cNvSpPr>
          <p:nvPr>
            <p:ph type="title"/>
          </p:nvPr>
        </p:nvSpPr>
        <p:spPr>
          <a:xfrm rot="20369724">
            <a:off x="242721" y="622048"/>
            <a:ext cx="3586449" cy="1600861"/>
          </a:xfrm>
        </p:spPr>
        <p:style>
          <a:lnRef idx="0">
            <a:schemeClr val="accent6"/>
          </a:lnRef>
          <a:fillRef idx="3">
            <a:schemeClr val="accent6"/>
          </a:fillRef>
          <a:effectRef idx="3">
            <a:schemeClr val="accent6"/>
          </a:effectRef>
          <a:fontRef idx="minor">
            <a:schemeClr val="lt1"/>
          </a:fontRef>
        </p:style>
        <p:txBody>
          <a:bodyPr>
            <a:noAutofit/>
          </a:bodyPr>
          <a:lstStyle/>
          <a:p>
            <a:pPr algn="ctr"/>
            <a:r>
              <a:rPr lang="ar-SA" sz="3200" dirty="0">
                <a:solidFill>
                  <a:schemeClr val="bg1"/>
                </a:solidFill>
              </a:rPr>
              <a:t>الفقرات  المقدمة في ورشة العمل  </a:t>
            </a:r>
          </a:p>
        </p:txBody>
      </p:sp>
      <p:sp>
        <p:nvSpPr>
          <p:cNvPr id="3" name="عنصر نائب للمحتوى 2"/>
          <p:cNvSpPr>
            <a:spLocks noGrp="1"/>
          </p:cNvSpPr>
          <p:nvPr>
            <p:ph sz="quarter" idx="13"/>
          </p:nvPr>
        </p:nvSpPr>
        <p:spPr>
          <a:xfrm>
            <a:off x="1115616" y="476672"/>
            <a:ext cx="7715200" cy="5544616"/>
          </a:xfrm>
        </p:spPr>
        <p:txBody>
          <a:bodyPr>
            <a:normAutofit fontScale="47500" lnSpcReduction="20000"/>
          </a:bodyPr>
          <a:lstStyle/>
          <a:p>
            <a:r>
              <a:rPr lang="ar-SA" sz="2900" b="1" dirty="0">
                <a:solidFill>
                  <a:schemeClr val="tx1"/>
                </a:solidFill>
              </a:rPr>
              <a:t>مقدمة</a:t>
            </a:r>
          </a:p>
          <a:p>
            <a:r>
              <a:rPr lang="ar-SA" sz="2900" b="1" dirty="0">
                <a:solidFill>
                  <a:schemeClr val="tx1"/>
                </a:solidFill>
              </a:rPr>
              <a:t> المدخل والتعريف بالألوان المستخدمة في مادة التربية الفنية للمرحلة </a:t>
            </a:r>
            <a:r>
              <a:rPr lang="ar-SA" sz="2900" b="1" dirty="0" err="1">
                <a:solidFill>
                  <a:schemeClr val="tx1"/>
                </a:solidFill>
              </a:rPr>
              <a:t>االمتوسطة</a:t>
            </a:r>
            <a:r>
              <a:rPr lang="ar-SA" sz="2900" b="1" dirty="0">
                <a:solidFill>
                  <a:schemeClr val="tx1"/>
                </a:solidFill>
              </a:rPr>
              <a:t> والفرق بين كل من الالوان </a:t>
            </a:r>
            <a:r>
              <a:rPr lang="ar-SA" sz="2900" b="1" dirty="0" err="1">
                <a:solidFill>
                  <a:schemeClr val="tx1"/>
                </a:solidFill>
              </a:rPr>
              <a:t>الجواش</a:t>
            </a:r>
            <a:r>
              <a:rPr lang="ar-SA" sz="2900" b="1" dirty="0">
                <a:solidFill>
                  <a:schemeClr val="tx1"/>
                </a:solidFill>
              </a:rPr>
              <a:t>  الالوان المائية الوان </a:t>
            </a:r>
            <a:r>
              <a:rPr lang="ar-SA" sz="2900" b="1" dirty="0" err="1">
                <a:solidFill>
                  <a:schemeClr val="tx1"/>
                </a:solidFill>
              </a:rPr>
              <a:t>الاكريليك</a:t>
            </a:r>
            <a:r>
              <a:rPr lang="ar-SA" sz="2900" b="1" dirty="0">
                <a:solidFill>
                  <a:schemeClr val="tx1"/>
                </a:solidFill>
              </a:rPr>
              <a:t> </a:t>
            </a:r>
          </a:p>
          <a:p>
            <a:r>
              <a:rPr lang="ar-SA" sz="2900" b="1" dirty="0">
                <a:solidFill>
                  <a:schemeClr val="tx1"/>
                </a:solidFill>
              </a:rPr>
              <a:t> الهدف من  برنامج فرشي وألواني </a:t>
            </a:r>
          </a:p>
          <a:p>
            <a:r>
              <a:rPr lang="ar-SA" sz="2900" b="1" dirty="0">
                <a:solidFill>
                  <a:schemeClr val="tx1"/>
                </a:solidFill>
              </a:rPr>
              <a:t> نبذة تاريخية -تطور الفن (</a:t>
            </a:r>
            <a:r>
              <a:rPr lang="ar-SA" sz="2900" b="1" dirty="0" err="1">
                <a:solidFill>
                  <a:schemeClr val="tx1"/>
                </a:solidFill>
              </a:rPr>
              <a:t>الاكريليك</a:t>
            </a:r>
            <a:r>
              <a:rPr lang="ar-SA" sz="2900" b="1" dirty="0">
                <a:solidFill>
                  <a:schemeClr val="tx1"/>
                </a:solidFill>
              </a:rPr>
              <a:t> و الالوان الزيتية)</a:t>
            </a:r>
          </a:p>
          <a:p>
            <a:r>
              <a:rPr lang="ar-SA" sz="2900" b="1" dirty="0">
                <a:solidFill>
                  <a:schemeClr val="tx1"/>
                </a:solidFill>
              </a:rPr>
              <a:t>السمات والمميزات </a:t>
            </a:r>
          </a:p>
          <a:p>
            <a:r>
              <a:rPr lang="ar-SA" sz="2900" b="1" dirty="0">
                <a:solidFill>
                  <a:schemeClr val="tx1"/>
                </a:solidFill>
              </a:rPr>
              <a:t>الفنانين العالمين المستخدمين لهذا الفن </a:t>
            </a:r>
          </a:p>
          <a:p>
            <a:endParaRPr lang="ar-SA" sz="2900" b="1" dirty="0">
              <a:solidFill>
                <a:schemeClr val="tx1"/>
              </a:solidFill>
            </a:endParaRPr>
          </a:p>
          <a:p>
            <a:r>
              <a:rPr lang="ar-SA" sz="2900" b="1" dirty="0">
                <a:solidFill>
                  <a:schemeClr val="tx1"/>
                </a:solidFill>
              </a:rPr>
              <a:t>السطوح القابلة للرسم عليها </a:t>
            </a:r>
            <a:r>
              <a:rPr lang="ar-SA" sz="2900" b="1" dirty="0" err="1">
                <a:solidFill>
                  <a:schemeClr val="tx1"/>
                </a:solidFill>
              </a:rPr>
              <a:t>بالالوان</a:t>
            </a:r>
            <a:r>
              <a:rPr lang="ar-SA" sz="2900" b="1" dirty="0">
                <a:solidFill>
                  <a:schemeClr val="tx1"/>
                </a:solidFill>
              </a:rPr>
              <a:t> ومميزات   كل منها</a:t>
            </a:r>
          </a:p>
          <a:p>
            <a:r>
              <a:rPr lang="ar-SA" sz="2900" b="1" dirty="0">
                <a:solidFill>
                  <a:schemeClr val="tx1"/>
                </a:solidFill>
              </a:rPr>
              <a:t>المدارس الفنية والملامس وتطبيق على الملامس</a:t>
            </a:r>
          </a:p>
          <a:p>
            <a:r>
              <a:rPr lang="ar-SA" sz="2900" b="1" dirty="0">
                <a:solidFill>
                  <a:schemeClr val="tx1"/>
                </a:solidFill>
              </a:rPr>
              <a:t>الادوات والخامات </a:t>
            </a:r>
          </a:p>
          <a:p>
            <a:r>
              <a:rPr lang="ar-SA" sz="2900" b="1" dirty="0">
                <a:solidFill>
                  <a:schemeClr val="tx1"/>
                </a:solidFill>
              </a:rPr>
              <a:t>الفرش وانواعها  و مقارنة الفرش الوان المائية  الزيتية  </a:t>
            </a:r>
            <a:r>
              <a:rPr lang="ar-SA" sz="2900" b="1" dirty="0" err="1">
                <a:solidFill>
                  <a:schemeClr val="tx1"/>
                </a:solidFill>
              </a:rPr>
              <a:t>الاكريليك</a:t>
            </a:r>
            <a:r>
              <a:rPr lang="ar-SA" sz="2900" b="1" dirty="0">
                <a:solidFill>
                  <a:schemeClr val="tx1"/>
                </a:solidFill>
              </a:rPr>
              <a:t> </a:t>
            </a:r>
            <a:r>
              <a:rPr lang="ar-SA" sz="2900" b="1" dirty="0" err="1">
                <a:solidFill>
                  <a:schemeClr val="tx1"/>
                </a:solidFill>
              </a:rPr>
              <a:t>الجواش</a:t>
            </a:r>
            <a:r>
              <a:rPr lang="ar-SA" sz="2900" b="1" dirty="0">
                <a:solidFill>
                  <a:schemeClr val="tx1"/>
                </a:solidFill>
              </a:rPr>
              <a:t> </a:t>
            </a:r>
          </a:p>
          <a:p>
            <a:r>
              <a:rPr lang="ar-SA" sz="2900" b="1" dirty="0">
                <a:solidFill>
                  <a:schemeClr val="tx1"/>
                </a:solidFill>
              </a:rPr>
              <a:t>تطبيقات  للفرش  </a:t>
            </a:r>
          </a:p>
          <a:p>
            <a:r>
              <a:rPr lang="ar-SA" sz="2900" b="1" dirty="0">
                <a:solidFill>
                  <a:schemeClr val="tx1"/>
                </a:solidFill>
              </a:rPr>
              <a:t>تطبيق بالوان الزيت  رسم على  الملامس والسطوح </a:t>
            </a:r>
          </a:p>
          <a:p>
            <a:r>
              <a:rPr lang="ar-SA" sz="2900" b="1" dirty="0">
                <a:solidFill>
                  <a:schemeClr val="tx1"/>
                </a:solidFill>
              </a:rPr>
              <a:t>عمل تأثيرات لونية  وملامس لسطوح </a:t>
            </a:r>
          </a:p>
          <a:p>
            <a:r>
              <a:rPr lang="ar-SA" sz="2900" b="1" dirty="0">
                <a:solidFill>
                  <a:schemeClr val="tx1"/>
                </a:solidFill>
              </a:rPr>
              <a:t>الواجب </a:t>
            </a:r>
          </a:p>
          <a:p>
            <a:r>
              <a:rPr lang="ar-SA" sz="2900" b="1" dirty="0">
                <a:solidFill>
                  <a:schemeClr val="tx1"/>
                </a:solidFill>
              </a:rPr>
              <a:t>اليوم الثاني </a:t>
            </a:r>
          </a:p>
          <a:p>
            <a:r>
              <a:rPr lang="ar-SA" sz="2900" b="1" dirty="0">
                <a:solidFill>
                  <a:schemeClr val="tx1"/>
                </a:solidFill>
              </a:rPr>
              <a:t>تابع تطبيق الفرش </a:t>
            </a:r>
          </a:p>
          <a:p>
            <a:r>
              <a:rPr lang="ar-SA" sz="2900" b="1" dirty="0">
                <a:solidFill>
                  <a:schemeClr val="tx1"/>
                </a:solidFill>
              </a:rPr>
              <a:t>رسم  معده مسبقا للتطبيق  </a:t>
            </a:r>
          </a:p>
          <a:p>
            <a:r>
              <a:rPr lang="ar-SA" sz="2900" b="1" dirty="0">
                <a:solidFill>
                  <a:schemeClr val="tx1"/>
                </a:solidFill>
              </a:rPr>
              <a:t>الختام </a:t>
            </a:r>
          </a:p>
          <a:p>
            <a:pPr marL="0" indent="0">
              <a:buNone/>
            </a:pPr>
            <a:endParaRPr lang="ar-SA" dirty="0"/>
          </a:p>
          <a:p>
            <a:endParaRPr lang="ar-SA" dirty="0"/>
          </a:p>
          <a:p>
            <a:endParaRPr lang="ar-SA" dirty="0"/>
          </a:p>
        </p:txBody>
      </p:sp>
    </p:spTree>
    <p:extLst>
      <p:ext uri="{BB962C8B-B14F-4D97-AF65-F5344CB8AC3E}">
        <p14:creationId xmlns:p14="http://schemas.microsoft.com/office/powerpoint/2010/main" val="3618397026"/>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whoosh.wav"/>
          </p:stSnd>
        </p:sndAc>
      </p:transition>
    </mc:Choice>
    <mc:Fallback xmlns="">
      <p:transition spd="med">
        <p:fade/>
        <p:sndAc>
          <p:stSnd>
            <p:snd r:embed="rId5" name="whoosh.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par>
                                <p:cTn id="9" presetID="16" presetClass="emph" presetSubtype="0" fill="hold" nodeType="withEffect">
                                  <p:stCondLst>
                                    <p:cond delay="0"/>
                                  </p:stCondLst>
                                  <p:iterate type="lt">
                                    <p:tmPct val="4000"/>
                                  </p:iterate>
                                  <p:childTnLst>
                                    <p:set>
                                      <p:cBhvr override="childStyle">
                                        <p:cTn id="10" dur="500" fill="hold"/>
                                        <p:tgtEl>
                                          <p:spTgt spid="3">
                                            <p:txEl>
                                              <p:pRg st="1" end="1"/>
                                            </p:txEl>
                                          </p:spTgt>
                                        </p:tgtEl>
                                        <p:attrNameLst>
                                          <p:attrName>style.color</p:attrName>
                                        </p:attrNameLst>
                                      </p:cBhvr>
                                      <p:to>
                                        <p:clrVal>
                                          <a:schemeClr val="accent2"/>
                                        </p:clrVal>
                                      </p:to>
                                    </p:set>
                                    <p:set>
                                      <p:cBhvr>
                                        <p:cTn id="11" dur="500" fill="hold"/>
                                        <p:tgtEl>
                                          <p:spTgt spid="3">
                                            <p:txEl>
                                              <p:pRg st="1" end="1"/>
                                            </p:txEl>
                                          </p:spTgt>
                                        </p:tgtEl>
                                        <p:attrNameLst>
                                          <p:attrName>fillcolor</p:attrName>
                                        </p:attrNameLst>
                                      </p:cBhvr>
                                      <p:to>
                                        <p:clrVal>
                                          <a:schemeClr val="accent2"/>
                                        </p:clrVal>
                                      </p:to>
                                    </p:set>
                                    <p:set>
                                      <p:cBhvr>
                                        <p:cTn id="12" dur="500" fill="hold"/>
                                        <p:tgtEl>
                                          <p:spTgt spid="3">
                                            <p:txEl>
                                              <p:pRg st="1" end="1"/>
                                            </p:txEl>
                                          </p:spTgt>
                                        </p:tgtEl>
                                        <p:attrNameLst>
                                          <p:attrName>fill.type</p:attrName>
                                        </p:attrNameLst>
                                      </p:cBhvr>
                                      <p:to>
                                        <p:strVal val="solid"/>
                                      </p:to>
                                    </p:set>
                                  </p:childTnLst>
                                </p:cTn>
                              </p:par>
                              <p:par>
                                <p:cTn id="13" presetID="16" presetClass="emph" presetSubtype="0" fill="hold" nodeType="withEffect">
                                  <p:stCondLst>
                                    <p:cond delay="0"/>
                                  </p:stCondLst>
                                  <p:iterate type="lt">
                                    <p:tmPct val="4000"/>
                                  </p:iterate>
                                  <p:childTnLst>
                                    <p:set>
                                      <p:cBhvr override="childStyle">
                                        <p:cTn id="14" dur="500" fill="hold"/>
                                        <p:tgtEl>
                                          <p:spTgt spid="3">
                                            <p:txEl>
                                              <p:pRg st="2" end="2"/>
                                            </p:txEl>
                                          </p:spTgt>
                                        </p:tgtEl>
                                        <p:attrNameLst>
                                          <p:attrName>style.color</p:attrName>
                                        </p:attrNameLst>
                                      </p:cBhvr>
                                      <p:to>
                                        <p:clrVal>
                                          <a:schemeClr val="accent2"/>
                                        </p:clrVal>
                                      </p:to>
                                    </p:set>
                                    <p:set>
                                      <p:cBhvr>
                                        <p:cTn id="15" dur="500" fill="hold"/>
                                        <p:tgtEl>
                                          <p:spTgt spid="3">
                                            <p:txEl>
                                              <p:pRg st="2" end="2"/>
                                            </p:txEl>
                                          </p:spTgt>
                                        </p:tgtEl>
                                        <p:attrNameLst>
                                          <p:attrName>fillcolor</p:attrName>
                                        </p:attrNameLst>
                                      </p:cBhvr>
                                      <p:to>
                                        <p:clrVal>
                                          <a:schemeClr val="accent2"/>
                                        </p:clrVal>
                                      </p:to>
                                    </p:set>
                                    <p:set>
                                      <p:cBhvr>
                                        <p:cTn id="16" dur="500" fill="hold"/>
                                        <p:tgtEl>
                                          <p:spTgt spid="3">
                                            <p:txEl>
                                              <p:pRg st="2" end="2"/>
                                            </p:txEl>
                                          </p:spTgt>
                                        </p:tgtEl>
                                        <p:attrNameLst>
                                          <p:attrName>fill.type</p:attrName>
                                        </p:attrNameLst>
                                      </p:cBhvr>
                                      <p:to>
                                        <p:strVal val="solid"/>
                                      </p:to>
                                    </p:set>
                                  </p:childTnLst>
                                </p:cTn>
                              </p:par>
                              <p:par>
                                <p:cTn id="17" presetID="16" presetClass="emph" presetSubtype="0" fill="hold" nodeType="withEffect">
                                  <p:stCondLst>
                                    <p:cond delay="0"/>
                                  </p:stCondLst>
                                  <p:iterate type="lt">
                                    <p:tmPct val="4000"/>
                                  </p:iterate>
                                  <p:childTnLst>
                                    <p:set>
                                      <p:cBhvr override="childStyle">
                                        <p:cTn id="18" dur="500" fill="hold"/>
                                        <p:tgtEl>
                                          <p:spTgt spid="3">
                                            <p:txEl>
                                              <p:pRg st="3" end="3"/>
                                            </p:txEl>
                                          </p:spTgt>
                                        </p:tgtEl>
                                        <p:attrNameLst>
                                          <p:attrName>style.color</p:attrName>
                                        </p:attrNameLst>
                                      </p:cBhvr>
                                      <p:to>
                                        <p:clrVal>
                                          <a:schemeClr val="accent2"/>
                                        </p:clrVal>
                                      </p:to>
                                    </p:set>
                                    <p:set>
                                      <p:cBhvr>
                                        <p:cTn id="19" dur="500" fill="hold"/>
                                        <p:tgtEl>
                                          <p:spTgt spid="3">
                                            <p:txEl>
                                              <p:pRg st="3" end="3"/>
                                            </p:txEl>
                                          </p:spTgt>
                                        </p:tgtEl>
                                        <p:attrNameLst>
                                          <p:attrName>fillcolor</p:attrName>
                                        </p:attrNameLst>
                                      </p:cBhvr>
                                      <p:to>
                                        <p:clrVal>
                                          <a:schemeClr val="accent2"/>
                                        </p:clrVal>
                                      </p:to>
                                    </p:set>
                                    <p:set>
                                      <p:cBhvr>
                                        <p:cTn id="20" dur="500" fill="hold"/>
                                        <p:tgtEl>
                                          <p:spTgt spid="3">
                                            <p:txEl>
                                              <p:pRg st="3" end="3"/>
                                            </p:txEl>
                                          </p:spTgt>
                                        </p:tgtEl>
                                        <p:attrNameLst>
                                          <p:attrName>fill.type</p:attrName>
                                        </p:attrNameLst>
                                      </p:cBhvr>
                                      <p:to>
                                        <p:strVal val="solid"/>
                                      </p:to>
                                    </p:set>
                                  </p:childTnLst>
                                </p:cTn>
                              </p:par>
                              <p:par>
                                <p:cTn id="21" presetID="16" presetClass="emph" presetSubtype="0" fill="hold" nodeType="withEffect">
                                  <p:stCondLst>
                                    <p:cond delay="0"/>
                                  </p:stCondLst>
                                  <p:iterate type="lt">
                                    <p:tmPct val="4000"/>
                                  </p:iterate>
                                  <p:childTnLst>
                                    <p:set>
                                      <p:cBhvr override="childStyle">
                                        <p:cTn id="22" dur="500" fill="hold"/>
                                        <p:tgtEl>
                                          <p:spTgt spid="3">
                                            <p:txEl>
                                              <p:pRg st="4" end="4"/>
                                            </p:txEl>
                                          </p:spTgt>
                                        </p:tgtEl>
                                        <p:attrNameLst>
                                          <p:attrName>style.color</p:attrName>
                                        </p:attrNameLst>
                                      </p:cBhvr>
                                      <p:to>
                                        <p:clrVal>
                                          <a:schemeClr val="accent2"/>
                                        </p:clrVal>
                                      </p:to>
                                    </p:set>
                                    <p:set>
                                      <p:cBhvr>
                                        <p:cTn id="23" dur="500" fill="hold"/>
                                        <p:tgtEl>
                                          <p:spTgt spid="3">
                                            <p:txEl>
                                              <p:pRg st="4" end="4"/>
                                            </p:txEl>
                                          </p:spTgt>
                                        </p:tgtEl>
                                        <p:attrNameLst>
                                          <p:attrName>fillcolor</p:attrName>
                                        </p:attrNameLst>
                                      </p:cBhvr>
                                      <p:to>
                                        <p:clrVal>
                                          <a:schemeClr val="accent2"/>
                                        </p:clrVal>
                                      </p:to>
                                    </p:set>
                                    <p:set>
                                      <p:cBhvr>
                                        <p:cTn id="24" dur="500" fill="hold"/>
                                        <p:tgtEl>
                                          <p:spTgt spid="3">
                                            <p:txEl>
                                              <p:pRg st="4" end="4"/>
                                            </p:txEl>
                                          </p:spTgt>
                                        </p:tgtEl>
                                        <p:attrNameLst>
                                          <p:attrName>fill.type</p:attrName>
                                        </p:attrNameLst>
                                      </p:cBhvr>
                                      <p:to>
                                        <p:strVal val="solid"/>
                                      </p:to>
                                    </p:set>
                                  </p:childTnLst>
                                </p:cTn>
                              </p:par>
                              <p:par>
                                <p:cTn id="25" presetID="16" presetClass="emph" presetSubtype="0" fill="hold" nodeType="withEffect">
                                  <p:stCondLst>
                                    <p:cond delay="0"/>
                                  </p:stCondLst>
                                  <p:iterate type="lt">
                                    <p:tmPct val="4000"/>
                                  </p:iterate>
                                  <p:childTnLst>
                                    <p:set>
                                      <p:cBhvr override="childStyle">
                                        <p:cTn id="26" dur="500" fill="hold"/>
                                        <p:tgtEl>
                                          <p:spTgt spid="3">
                                            <p:txEl>
                                              <p:pRg st="5" end="5"/>
                                            </p:txEl>
                                          </p:spTgt>
                                        </p:tgtEl>
                                        <p:attrNameLst>
                                          <p:attrName>style.color</p:attrName>
                                        </p:attrNameLst>
                                      </p:cBhvr>
                                      <p:to>
                                        <p:clrVal>
                                          <a:schemeClr val="accent2"/>
                                        </p:clrVal>
                                      </p:to>
                                    </p:set>
                                    <p:set>
                                      <p:cBhvr>
                                        <p:cTn id="27" dur="500" fill="hold"/>
                                        <p:tgtEl>
                                          <p:spTgt spid="3">
                                            <p:txEl>
                                              <p:pRg st="5" end="5"/>
                                            </p:txEl>
                                          </p:spTgt>
                                        </p:tgtEl>
                                        <p:attrNameLst>
                                          <p:attrName>fillcolor</p:attrName>
                                        </p:attrNameLst>
                                      </p:cBhvr>
                                      <p:to>
                                        <p:clrVal>
                                          <a:schemeClr val="accent2"/>
                                        </p:clrVal>
                                      </p:to>
                                    </p:set>
                                    <p:set>
                                      <p:cBhvr>
                                        <p:cTn id="28" dur="500" fill="hold"/>
                                        <p:tgtEl>
                                          <p:spTgt spid="3">
                                            <p:txEl>
                                              <p:pRg st="5" end="5"/>
                                            </p:txEl>
                                          </p:spTgt>
                                        </p:tgtEl>
                                        <p:attrNameLst>
                                          <p:attrName>fill.type</p:attrName>
                                        </p:attrNameLst>
                                      </p:cBhvr>
                                      <p:to>
                                        <p:strVal val="solid"/>
                                      </p:to>
                                    </p:set>
                                  </p:childTnLst>
                                </p:cTn>
                              </p:par>
                              <p:par>
                                <p:cTn id="29" presetID="16" presetClass="emph" presetSubtype="0" fill="hold" nodeType="withEffect">
                                  <p:stCondLst>
                                    <p:cond delay="0"/>
                                  </p:stCondLst>
                                  <p:iterate type="lt">
                                    <p:tmPct val="4000"/>
                                  </p:iterate>
                                  <p:childTnLst>
                                    <p:set>
                                      <p:cBhvr override="childStyle">
                                        <p:cTn id="30" dur="500" fill="hold"/>
                                        <p:tgtEl>
                                          <p:spTgt spid="3">
                                            <p:txEl>
                                              <p:pRg st="7" end="7"/>
                                            </p:txEl>
                                          </p:spTgt>
                                        </p:tgtEl>
                                        <p:attrNameLst>
                                          <p:attrName>style.color</p:attrName>
                                        </p:attrNameLst>
                                      </p:cBhvr>
                                      <p:to>
                                        <p:clrVal>
                                          <a:schemeClr val="accent2"/>
                                        </p:clrVal>
                                      </p:to>
                                    </p:set>
                                    <p:set>
                                      <p:cBhvr>
                                        <p:cTn id="31" dur="500" fill="hold"/>
                                        <p:tgtEl>
                                          <p:spTgt spid="3">
                                            <p:txEl>
                                              <p:pRg st="7" end="7"/>
                                            </p:txEl>
                                          </p:spTgt>
                                        </p:tgtEl>
                                        <p:attrNameLst>
                                          <p:attrName>fillcolor</p:attrName>
                                        </p:attrNameLst>
                                      </p:cBhvr>
                                      <p:to>
                                        <p:clrVal>
                                          <a:schemeClr val="accent2"/>
                                        </p:clrVal>
                                      </p:to>
                                    </p:set>
                                    <p:set>
                                      <p:cBhvr>
                                        <p:cTn id="32" dur="500" fill="hold"/>
                                        <p:tgtEl>
                                          <p:spTgt spid="3">
                                            <p:txEl>
                                              <p:pRg st="7" end="7"/>
                                            </p:txEl>
                                          </p:spTgt>
                                        </p:tgtEl>
                                        <p:attrNameLst>
                                          <p:attrName>fill.type</p:attrName>
                                        </p:attrNameLst>
                                      </p:cBhvr>
                                      <p:to>
                                        <p:strVal val="solid"/>
                                      </p:to>
                                    </p:set>
                                  </p:childTnLst>
                                </p:cTn>
                              </p:par>
                              <p:par>
                                <p:cTn id="33" presetID="16" presetClass="emph" presetSubtype="0" fill="hold" nodeType="withEffect">
                                  <p:stCondLst>
                                    <p:cond delay="0"/>
                                  </p:stCondLst>
                                  <p:iterate type="lt">
                                    <p:tmPct val="4000"/>
                                  </p:iterate>
                                  <p:childTnLst>
                                    <p:set>
                                      <p:cBhvr override="childStyle">
                                        <p:cTn id="34" dur="500" fill="hold"/>
                                        <p:tgtEl>
                                          <p:spTgt spid="3">
                                            <p:txEl>
                                              <p:pRg st="8" end="8"/>
                                            </p:txEl>
                                          </p:spTgt>
                                        </p:tgtEl>
                                        <p:attrNameLst>
                                          <p:attrName>style.color</p:attrName>
                                        </p:attrNameLst>
                                      </p:cBhvr>
                                      <p:to>
                                        <p:clrVal>
                                          <a:schemeClr val="accent2"/>
                                        </p:clrVal>
                                      </p:to>
                                    </p:set>
                                    <p:set>
                                      <p:cBhvr>
                                        <p:cTn id="35" dur="500" fill="hold"/>
                                        <p:tgtEl>
                                          <p:spTgt spid="3">
                                            <p:txEl>
                                              <p:pRg st="8" end="8"/>
                                            </p:txEl>
                                          </p:spTgt>
                                        </p:tgtEl>
                                        <p:attrNameLst>
                                          <p:attrName>fillcolor</p:attrName>
                                        </p:attrNameLst>
                                      </p:cBhvr>
                                      <p:to>
                                        <p:clrVal>
                                          <a:schemeClr val="accent2"/>
                                        </p:clrVal>
                                      </p:to>
                                    </p:set>
                                    <p:set>
                                      <p:cBhvr>
                                        <p:cTn id="36" dur="500" fill="hold"/>
                                        <p:tgtEl>
                                          <p:spTgt spid="3">
                                            <p:txEl>
                                              <p:pRg st="8" end="8"/>
                                            </p:txEl>
                                          </p:spTgt>
                                        </p:tgtEl>
                                        <p:attrNameLst>
                                          <p:attrName>fill.type</p:attrName>
                                        </p:attrNameLst>
                                      </p:cBhvr>
                                      <p:to>
                                        <p:strVal val="solid"/>
                                      </p:to>
                                    </p:set>
                                  </p:childTnLst>
                                </p:cTn>
                              </p:par>
                              <p:par>
                                <p:cTn id="37" presetID="16" presetClass="emph" presetSubtype="0" fill="hold" nodeType="withEffect">
                                  <p:stCondLst>
                                    <p:cond delay="0"/>
                                  </p:stCondLst>
                                  <p:iterate type="lt">
                                    <p:tmPct val="4000"/>
                                  </p:iterate>
                                  <p:childTnLst>
                                    <p:set>
                                      <p:cBhvr override="childStyle">
                                        <p:cTn id="38" dur="500" fill="hold"/>
                                        <p:tgtEl>
                                          <p:spTgt spid="3">
                                            <p:txEl>
                                              <p:pRg st="9" end="9"/>
                                            </p:txEl>
                                          </p:spTgt>
                                        </p:tgtEl>
                                        <p:attrNameLst>
                                          <p:attrName>style.color</p:attrName>
                                        </p:attrNameLst>
                                      </p:cBhvr>
                                      <p:to>
                                        <p:clrVal>
                                          <a:schemeClr val="accent2"/>
                                        </p:clrVal>
                                      </p:to>
                                    </p:set>
                                    <p:set>
                                      <p:cBhvr>
                                        <p:cTn id="39" dur="500" fill="hold"/>
                                        <p:tgtEl>
                                          <p:spTgt spid="3">
                                            <p:txEl>
                                              <p:pRg st="9" end="9"/>
                                            </p:txEl>
                                          </p:spTgt>
                                        </p:tgtEl>
                                        <p:attrNameLst>
                                          <p:attrName>fillcolor</p:attrName>
                                        </p:attrNameLst>
                                      </p:cBhvr>
                                      <p:to>
                                        <p:clrVal>
                                          <a:schemeClr val="accent2"/>
                                        </p:clrVal>
                                      </p:to>
                                    </p:set>
                                    <p:set>
                                      <p:cBhvr>
                                        <p:cTn id="40" dur="500" fill="hold"/>
                                        <p:tgtEl>
                                          <p:spTgt spid="3">
                                            <p:txEl>
                                              <p:pRg st="9" end="9"/>
                                            </p:txEl>
                                          </p:spTgt>
                                        </p:tgtEl>
                                        <p:attrNameLst>
                                          <p:attrName>fill.type</p:attrName>
                                        </p:attrNameLst>
                                      </p:cBhvr>
                                      <p:to>
                                        <p:strVal val="solid"/>
                                      </p:to>
                                    </p:set>
                                  </p:childTnLst>
                                </p:cTn>
                              </p:par>
                              <p:par>
                                <p:cTn id="41" presetID="16" presetClass="emph" presetSubtype="0" fill="hold" nodeType="withEffect">
                                  <p:stCondLst>
                                    <p:cond delay="0"/>
                                  </p:stCondLst>
                                  <p:iterate type="lt">
                                    <p:tmPct val="4000"/>
                                  </p:iterate>
                                  <p:childTnLst>
                                    <p:set>
                                      <p:cBhvr override="childStyle">
                                        <p:cTn id="42" dur="500" fill="hold"/>
                                        <p:tgtEl>
                                          <p:spTgt spid="3">
                                            <p:txEl>
                                              <p:pRg st="10" end="10"/>
                                            </p:txEl>
                                          </p:spTgt>
                                        </p:tgtEl>
                                        <p:attrNameLst>
                                          <p:attrName>style.color</p:attrName>
                                        </p:attrNameLst>
                                      </p:cBhvr>
                                      <p:to>
                                        <p:clrVal>
                                          <a:schemeClr val="accent2"/>
                                        </p:clrVal>
                                      </p:to>
                                    </p:set>
                                    <p:set>
                                      <p:cBhvr>
                                        <p:cTn id="43" dur="500" fill="hold"/>
                                        <p:tgtEl>
                                          <p:spTgt spid="3">
                                            <p:txEl>
                                              <p:pRg st="10" end="10"/>
                                            </p:txEl>
                                          </p:spTgt>
                                        </p:tgtEl>
                                        <p:attrNameLst>
                                          <p:attrName>fillcolor</p:attrName>
                                        </p:attrNameLst>
                                      </p:cBhvr>
                                      <p:to>
                                        <p:clrVal>
                                          <a:schemeClr val="accent2"/>
                                        </p:clrVal>
                                      </p:to>
                                    </p:set>
                                    <p:set>
                                      <p:cBhvr>
                                        <p:cTn id="44" dur="500" fill="hold"/>
                                        <p:tgtEl>
                                          <p:spTgt spid="3">
                                            <p:txEl>
                                              <p:pRg st="10" end="10"/>
                                            </p:txEl>
                                          </p:spTgt>
                                        </p:tgtEl>
                                        <p:attrNameLst>
                                          <p:attrName>fill.type</p:attrName>
                                        </p:attrNameLst>
                                      </p:cBhvr>
                                      <p:to>
                                        <p:strVal val="solid"/>
                                      </p:to>
                                    </p:set>
                                  </p:childTnLst>
                                </p:cTn>
                              </p:par>
                              <p:par>
                                <p:cTn id="45" presetID="16" presetClass="emph" presetSubtype="0" fill="hold" nodeType="withEffect">
                                  <p:stCondLst>
                                    <p:cond delay="0"/>
                                  </p:stCondLst>
                                  <p:iterate type="lt">
                                    <p:tmPct val="4000"/>
                                  </p:iterate>
                                  <p:childTnLst>
                                    <p:set>
                                      <p:cBhvr override="childStyle">
                                        <p:cTn id="46" dur="500" fill="hold"/>
                                        <p:tgtEl>
                                          <p:spTgt spid="3">
                                            <p:txEl>
                                              <p:pRg st="11" end="11"/>
                                            </p:txEl>
                                          </p:spTgt>
                                        </p:tgtEl>
                                        <p:attrNameLst>
                                          <p:attrName>style.color</p:attrName>
                                        </p:attrNameLst>
                                      </p:cBhvr>
                                      <p:to>
                                        <p:clrVal>
                                          <a:schemeClr val="accent2"/>
                                        </p:clrVal>
                                      </p:to>
                                    </p:set>
                                    <p:set>
                                      <p:cBhvr>
                                        <p:cTn id="47" dur="500" fill="hold"/>
                                        <p:tgtEl>
                                          <p:spTgt spid="3">
                                            <p:txEl>
                                              <p:pRg st="11" end="11"/>
                                            </p:txEl>
                                          </p:spTgt>
                                        </p:tgtEl>
                                        <p:attrNameLst>
                                          <p:attrName>fillcolor</p:attrName>
                                        </p:attrNameLst>
                                      </p:cBhvr>
                                      <p:to>
                                        <p:clrVal>
                                          <a:schemeClr val="accent2"/>
                                        </p:clrVal>
                                      </p:to>
                                    </p:set>
                                    <p:set>
                                      <p:cBhvr>
                                        <p:cTn id="48" dur="500" fill="hold"/>
                                        <p:tgtEl>
                                          <p:spTgt spid="3">
                                            <p:txEl>
                                              <p:pRg st="11" end="11"/>
                                            </p:txEl>
                                          </p:spTgt>
                                        </p:tgtEl>
                                        <p:attrNameLst>
                                          <p:attrName>fill.type</p:attrName>
                                        </p:attrNameLst>
                                      </p:cBhvr>
                                      <p:to>
                                        <p:strVal val="solid"/>
                                      </p:to>
                                    </p:set>
                                  </p:childTnLst>
                                </p:cTn>
                              </p:par>
                              <p:par>
                                <p:cTn id="49" presetID="16" presetClass="emph" presetSubtype="0" fill="hold" nodeType="withEffect">
                                  <p:stCondLst>
                                    <p:cond delay="0"/>
                                  </p:stCondLst>
                                  <p:iterate type="lt">
                                    <p:tmPct val="4000"/>
                                  </p:iterate>
                                  <p:childTnLst>
                                    <p:set>
                                      <p:cBhvr override="childStyle">
                                        <p:cTn id="50" dur="500" fill="hold"/>
                                        <p:tgtEl>
                                          <p:spTgt spid="3">
                                            <p:txEl>
                                              <p:pRg st="12" end="12"/>
                                            </p:txEl>
                                          </p:spTgt>
                                        </p:tgtEl>
                                        <p:attrNameLst>
                                          <p:attrName>style.color</p:attrName>
                                        </p:attrNameLst>
                                      </p:cBhvr>
                                      <p:to>
                                        <p:clrVal>
                                          <a:schemeClr val="accent2"/>
                                        </p:clrVal>
                                      </p:to>
                                    </p:set>
                                    <p:set>
                                      <p:cBhvr>
                                        <p:cTn id="51" dur="500" fill="hold"/>
                                        <p:tgtEl>
                                          <p:spTgt spid="3">
                                            <p:txEl>
                                              <p:pRg st="12" end="12"/>
                                            </p:txEl>
                                          </p:spTgt>
                                        </p:tgtEl>
                                        <p:attrNameLst>
                                          <p:attrName>fillcolor</p:attrName>
                                        </p:attrNameLst>
                                      </p:cBhvr>
                                      <p:to>
                                        <p:clrVal>
                                          <a:schemeClr val="accent2"/>
                                        </p:clrVal>
                                      </p:to>
                                    </p:set>
                                    <p:set>
                                      <p:cBhvr>
                                        <p:cTn id="52" dur="500" fill="hold"/>
                                        <p:tgtEl>
                                          <p:spTgt spid="3">
                                            <p:txEl>
                                              <p:pRg st="12" end="12"/>
                                            </p:txEl>
                                          </p:spTgt>
                                        </p:tgtEl>
                                        <p:attrNameLst>
                                          <p:attrName>fill.type</p:attrName>
                                        </p:attrNameLst>
                                      </p:cBhvr>
                                      <p:to>
                                        <p:strVal val="solid"/>
                                      </p:to>
                                    </p:set>
                                  </p:childTnLst>
                                </p:cTn>
                              </p:par>
                              <p:par>
                                <p:cTn id="53" presetID="16" presetClass="emph" presetSubtype="0" fill="hold" nodeType="withEffect">
                                  <p:stCondLst>
                                    <p:cond delay="0"/>
                                  </p:stCondLst>
                                  <p:iterate type="lt">
                                    <p:tmPct val="4000"/>
                                  </p:iterate>
                                  <p:childTnLst>
                                    <p:set>
                                      <p:cBhvr override="childStyle">
                                        <p:cTn id="54" dur="500" fill="hold"/>
                                        <p:tgtEl>
                                          <p:spTgt spid="3">
                                            <p:txEl>
                                              <p:pRg st="13" end="13"/>
                                            </p:txEl>
                                          </p:spTgt>
                                        </p:tgtEl>
                                        <p:attrNameLst>
                                          <p:attrName>style.color</p:attrName>
                                        </p:attrNameLst>
                                      </p:cBhvr>
                                      <p:to>
                                        <p:clrVal>
                                          <a:schemeClr val="accent2"/>
                                        </p:clrVal>
                                      </p:to>
                                    </p:set>
                                    <p:set>
                                      <p:cBhvr>
                                        <p:cTn id="55" dur="500" fill="hold"/>
                                        <p:tgtEl>
                                          <p:spTgt spid="3">
                                            <p:txEl>
                                              <p:pRg st="13" end="13"/>
                                            </p:txEl>
                                          </p:spTgt>
                                        </p:tgtEl>
                                        <p:attrNameLst>
                                          <p:attrName>fillcolor</p:attrName>
                                        </p:attrNameLst>
                                      </p:cBhvr>
                                      <p:to>
                                        <p:clrVal>
                                          <a:schemeClr val="accent2"/>
                                        </p:clrVal>
                                      </p:to>
                                    </p:set>
                                    <p:set>
                                      <p:cBhvr>
                                        <p:cTn id="56" dur="500" fill="hold"/>
                                        <p:tgtEl>
                                          <p:spTgt spid="3">
                                            <p:txEl>
                                              <p:pRg st="13" end="13"/>
                                            </p:txEl>
                                          </p:spTgt>
                                        </p:tgtEl>
                                        <p:attrNameLst>
                                          <p:attrName>fill.type</p:attrName>
                                        </p:attrNameLst>
                                      </p:cBhvr>
                                      <p:to>
                                        <p:strVal val="solid"/>
                                      </p:to>
                                    </p:set>
                                  </p:childTnLst>
                                </p:cTn>
                              </p:par>
                              <p:par>
                                <p:cTn id="57" presetID="16" presetClass="emph" presetSubtype="0" fill="hold" nodeType="withEffect">
                                  <p:stCondLst>
                                    <p:cond delay="0"/>
                                  </p:stCondLst>
                                  <p:iterate type="lt">
                                    <p:tmPct val="4000"/>
                                  </p:iterate>
                                  <p:childTnLst>
                                    <p:set>
                                      <p:cBhvr override="childStyle">
                                        <p:cTn id="58" dur="500" fill="hold"/>
                                        <p:tgtEl>
                                          <p:spTgt spid="3">
                                            <p:txEl>
                                              <p:pRg st="14" end="14"/>
                                            </p:txEl>
                                          </p:spTgt>
                                        </p:tgtEl>
                                        <p:attrNameLst>
                                          <p:attrName>style.color</p:attrName>
                                        </p:attrNameLst>
                                      </p:cBhvr>
                                      <p:to>
                                        <p:clrVal>
                                          <a:schemeClr val="accent2"/>
                                        </p:clrVal>
                                      </p:to>
                                    </p:set>
                                    <p:set>
                                      <p:cBhvr>
                                        <p:cTn id="59" dur="500" fill="hold"/>
                                        <p:tgtEl>
                                          <p:spTgt spid="3">
                                            <p:txEl>
                                              <p:pRg st="14" end="14"/>
                                            </p:txEl>
                                          </p:spTgt>
                                        </p:tgtEl>
                                        <p:attrNameLst>
                                          <p:attrName>fillcolor</p:attrName>
                                        </p:attrNameLst>
                                      </p:cBhvr>
                                      <p:to>
                                        <p:clrVal>
                                          <a:schemeClr val="accent2"/>
                                        </p:clrVal>
                                      </p:to>
                                    </p:set>
                                    <p:set>
                                      <p:cBhvr>
                                        <p:cTn id="60" dur="500" fill="hold"/>
                                        <p:tgtEl>
                                          <p:spTgt spid="3">
                                            <p:txEl>
                                              <p:pRg st="14" end="14"/>
                                            </p:txEl>
                                          </p:spTgt>
                                        </p:tgtEl>
                                        <p:attrNameLst>
                                          <p:attrName>fill.type</p:attrName>
                                        </p:attrNameLst>
                                      </p:cBhvr>
                                      <p:to>
                                        <p:strVal val="solid"/>
                                      </p:to>
                                    </p:set>
                                  </p:childTnLst>
                                </p:cTn>
                              </p:par>
                              <p:par>
                                <p:cTn id="61" presetID="16" presetClass="emph" presetSubtype="0" fill="hold" nodeType="withEffect">
                                  <p:stCondLst>
                                    <p:cond delay="0"/>
                                  </p:stCondLst>
                                  <p:iterate type="lt">
                                    <p:tmPct val="4000"/>
                                  </p:iterate>
                                  <p:childTnLst>
                                    <p:set>
                                      <p:cBhvr override="childStyle">
                                        <p:cTn id="62" dur="500" fill="hold"/>
                                        <p:tgtEl>
                                          <p:spTgt spid="3">
                                            <p:txEl>
                                              <p:pRg st="15" end="15"/>
                                            </p:txEl>
                                          </p:spTgt>
                                        </p:tgtEl>
                                        <p:attrNameLst>
                                          <p:attrName>style.color</p:attrName>
                                        </p:attrNameLst>
                                      </p:cBhvr>
                                      <p:to>
                                        <p:clrVal>
                                          <a:schemeClr val="accent2"/>
                                        </p:clrVal>
                                      </p:to>
                                    </p:set>
                                    <p:set>
                                      <p:cBhvr>
                                        <p:cTn id="63" dur="500" fill="hold"/>
                                        <p:tgtEl>
                                          <p:spTgt spid="3">
                                            <p:txEl>
                                              <p:pRg st="15" end="15"/>
                                            </p:txEl>
                                          </p:spTgt>
                                        </p:tgtEl>
                                        <p:attrNameLst>
                                          <p:attrName>fillcolor</p:attrName>
                                        </p:attrNameLst>
                                      </p:cBhvr>
                                      <p:to>
                                        <p:clrVal>
                                          <a:schemeClr val="accent2"/>
                                        </p:clrVal>
                                      </p:to>
                                    </p:set>
                                    <p:set>
                                      <p:cBhvr>
                                        <p:cTn id="64" dur="500" fill="hold"/>
                                        <p:tgtEl>
                                          <p:spTgt spid="3">
                                            <p:txEl>
                                              <p:pRg st="15" end="15"/>
                                            </p:txEl>
                                          </p:spTgt>
                                        </p:tgtEl>
                                        <p:attrNameLst>
                                          <p:attrName>fill.type</p:attrName>
                                        </p:attrNameLst>
                                      </p:cBhvr>
                                      <p:to>
                                        <p:strVal val="solid"/>
                                      </p:to>
                                    </p:set>
                                  </p:childTnLst>
                                </p:cTn>
                              </p:par>
                              <p:par>
                                <p:cTn id="65" presetID="16" presetClass="emph" presetSubtype="0" fill="hold" nodeType="withEffect">
                                  <p:stCondLst>
                                    <p:cond delay="0"/>
                                  </p:stCondLst>
                                  <p:iterate type="lt">
                                    <p:tmPct val="4000"/>
                                  </p:iterate>
                                  <p:childTnLst>
                                    <p:set>
                                      <p:cBhvr override="childStyle">
                                        <p:cTn id="66" dur="500" fill="hold"/>
                                        <p:tgtEl>
                                          <p:spTgt spid="3">
                                            <p:txEl>
                                              <p:pRg st="16" end="16"/>
                                            </p:txEl>
                                          </p:spTgt>
                                        </p:tgtEl>
                                        <p:attrNameLst>
                                          <p:attrName>style.color</p:attrName>
                                        </p:attrNameLst>
                                      </p:cBhvr>
                                      <p:to>
                                        <p:clrVal>
                                          <a:schemeClr val="accent2"/>
                                        </p:clrVal>
                                      </p:to>
                                    </p:set>
                                    <p:set>
                                      <p:cBhvr>
                                        <p:cTn id="67" dur="500" fill="hold"/>
                                        <p:tgtEl>
                                          <p:spTgt spid="3">
                                            <p:txEl>
                                              <p:pRg st="16" end="16"/>
                                            </p:txEl>
                                          </p:spTgt>
                                        </p:tgtEl>
                                        <p:attrNameLst>
                                          <p:attrName>fillcolor</p:attrName>
                                        </p:attrNameLst>
                                      </p:cBhvr>
                                      <p:to>
                                        <p:clrVal>
                                          <a:schemeClr val="accent2"/>
                                        </p:clrVal>
                                      </p:to>
                                    </p:set>
                                    <p:set>
                                      <p:cBhvr>
                                        <p:cTn id="68" dur="500" fill="hold"/>
                                        <p:tgtEl>
                                          <p:spTgt spid="3">
                                            <p:txEl>
                                              <p:pRg st="16" end="16"/>
                                            </p:txEl>
                                          </p:spTgt>
                                        </p:tgtEl>
                                        <p:attrNameLst>
                                          <p:attrName>fill.type</p:attrName>
                                        </p:attrNameLst>
                                      </p:cBhvr>
                                      <p:to>
                                        <p:strVal val="solid"/>
                                      </p:to>
                                    </p:set>
                                  </p:childTnLst>
                                </p:cTn>
                              </p:par>
                              <p:par>
                                <p:cTn id="69" presetID="16" presetClass="emph" presetSubtype="0" fill="hold" nodeType="withEffect">
                                  <p:stCondLst>
                                    <p:cond delay="0"/>
                                  </p:stCondLst>
                                  <p:iterate type="lt">
                                    <p:tmPct val="4000"/>
                                  </p:iterate>
                                  <p:childTnLst>
                                    <p:set>
                                      <p:cBhvr override="childStyle">
                                        <p:cTn id="70" dur="500" fill="hold"/>
                                        <p:tgtEl>
                                          <p:spTgt spid="3">
                                            <p:txEl>
                                              <p:pRg st="17" end="17"/>
                                            </p:txEl>
                                          </p:spTgt>
                                        </p:tgtEl>
                                        <p:attrNameLst>
                                          <p:attrName>style.color</p:attrName>
                                        </p:attrNameLst>
                                      </p:cBhvr>
                                      <p:to>
                                        <p:clrVal>
                                          <a:schemeClr val="accent2"/>
                                        </p:clrVal>
                                      </p:to>
                                    </p:set>
                                    <p:set>
                                      <p:cBhvr>
                                        <p:cTn id="71" dur="500" fill="hold"/>
                                        <p:tgtEl>
                                          <p:spTgt spid="3">
                                            <p:txEl>
                                              <p:pRg st="17" end="17"/>
                                            </p:txEl>
                                          </p:spTgt>
                                        </p:tgtEl>
                                        <p:attrNameLst>
                                          <p:attrName>fillcolor</p:attrName>
                                        </p:attrNameLst>
                                      </p:cBhvr>
                                      <p:to>
                                        <p:clrVal>
                                          <a:schemeClr val="accent2"/>
                                        </p:clrVal>
                                      </p:to>
                                    </p:set>
                                    <p:set>
                                      <p:cBhvr>
                                        <p:cTn id="72" dur="500" fill="hold"/>
                                        <p:tgtEl>
                                          <p:spTgt spid="3">
                                            <p:txEl>
                                              <p:pRg st="17" end="17"/>
                                            </p:txEl>
                                          </p:spTgt>
                                        </p:tgtEl>
                                        <p:attrNameLst>
                                          <p:attrName>fill.type</p:attrName>
                                        </p:attrNameLst>
                                      </p:cBhvr>
                                      <p:to>
                                        <p:strVal val="solid"/>
                                      </p:to>
                                    </p:set>
                                  </p:childTnLst>
                                </p:cTn>
                              </p:par>
                              <p:par>
                                <p:cTn id="73" presetID="16" presetClass="emph" presetSubtype="0" fill="hold" nodeType="withEffect">
                                  <p:stCondLst>
                                    <p:cond delay="0"/>
                                  </p:stCondLst>
                                  <p:iterate type="lt">
                                    <p:tmPct val="4000"/>
                                  </p:iterate>
                                  <p:childTnLst>
                                    <p:set>
                                      <p:cBhvr override="childStyle">
                                        <p:cTn id="74" dur="500" fill="hold"/>
                                        <p:tgtEl>
                                          <p:spTgt spid="3">
                                            <p:txEl>
                                              <p:pRg st="18" end="18"/>
                                            </p:txEl>
                                          </p:spTgt>
                                        </p:tgtEl>
                                        <p:attrNameLst>
                                          <p:attrName>style.color</p:attrName>
                                        </p:attrNameLst>
                                      </p:cBhvr>
                                      <p:to>
                                        <p:clrVal>
                                          <a:schemeClr val="accent2"/>
                                        </p:clrVal>
                                      </p:to>
                                    </p:set>
                                    <p:set>
                                      <p:cBhvr>
                                        <p:cTn id="75" dur="500" fill="hold"/>
                                        <p:tgtEl>
                                          <p:spTgt spid="3">
                                            <p:txEl>
                                              <p:pRg st="18" end="18"/>
                                            </p:txEl>
                                          </p:spTgt>
                                        </p:tgtEl>
                                        <p:attrNameLst>
                                          <p:attrName>fillcolor</p:attrName>
                                        </p:attrNameLst>
                                      </p:cBhvr>
                                      <p:to>
                                        <p:clrVal>
                                          <a:schemeClr val="accent2"/>
                                        </p:clrVal>
                                      </p:to>
                                    </p:set>
                                    <p:set>
                                      <p:cBhvr>
                                        <p:cTn id="76" dur="500" fill="hold"/>
                                        <p:tgtEl>
                                          <p:spTgt spid="3">
                                            <p:txEl>
                                              <p:pRg st="18" end="1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6491064" cy="1858218"/>
          </a:xfrm>
        </p:spPr>
        <p:style>
          <a:lnRef idx="0">
            <a:schemeClr val="accent6"/>
          </a:lnRef>
          <a:fillRef idx="3">
            <a:schemeClr val="accent6"/>
          </a:fillRef>
          <a:effectRef idx="3">
            <a:schemeClr val="accent6"/>
          </a:effectRef>
          <a:fontRef idx="minor">
            <a:schemeClr val="lt1"/>
          </a:fontRef>
        </p:style>
        <p:txBody>
          <a:bodyPr>
            <a:normAutofit fontScale="90000"/>
            <a:scene3d>
              <a:camera prst="orthographicFront"/>
              <a:lightRig rig="glow" dir="tl">
                <a:rot lat="0" lon="0" rev="5400000"/>
              </a:lightRig>
            </a:scene3d>
            <a:sp3d contourW="12700">
              <a:bevelT w="25400" h="25400"/>
              <a:contourClr>
                <a:schemeClr val="accent6">
                  <a:shade val="73000"/>
                </a:schemeClr>
              </a:contourClr>
            </a:sp3d>
          </a:bodyPr>
          <a:lstStyle/>
          <a:p>
            <a:r>
              <a:rPr lang="ar-SA" b="1" cap="none" dirty="0">
                <a:ln w="11430"/>
                <a:solidFill>
                  <a:schemeClr val="bg1"/>
                </a:solidFill>
                <a:effectLst>
                  <a:outerShdw blurRad="80000" dist="40000" dir="5040000" algn="tl">
                    <a:srgbClr val="000000">
                      <a:alpha val="30000"/>
                    </a:srgbClr>
                  </a:outerShdw>
                </a:effectLst>
              </a:rPr>
              <a:t>انواع الالوان المستخدمة في مجال التربية الفنية</a:t>
            </a:r>
          </a:p>
        </p:txBody>
      </p:sp>
      <p:sp>
        <p:nvSpPr>
          <p:cNvPr id="3" name="عنصر نائب للمحتوى 2"/>
          <p:cNvSpPr>
            <a:spLocks noGrp="1"/>
          </p:cNvSpPr>
          <p:nvPr>
            <p:ph sz="quarter" idx="13"/>
          </p:nvPr>
        </p:nvSpPr>
        <p:spPr>
          <a:xfrm>
            <a:off x="1896210" y="2996952"/>
            <a:ext cx="6400800" cy="3474720"/>
          </a:xfrm>
        </p:spPr>
        <p:txBody>
          <a:bodyPr/>
          <a:lstStyle/>
          <a:p>
            <a:r>
              <a:rPr lang="ar-SA" dirty="0"/>
              <a:t>في مادة التربية الفنية للمرحلة الابتدائية والمتوسطة سنستخدم الوان عدة منها </a:t>
            </a:r>
          </a:p>
          <a:p>
            <a:r>
              <a:rPr lang="ar-SA" dirty="0"/>
              <a:t>الوان المائية</a:t>
            </a:r>
          </a:p>
          <a:p>
            <a:r>
              <a:rPr lang="ar-SA" dirty="0"/>
              <a:t>الوان الباستيل </a:t>
            </a:r>
          </a:p>
          <a:p>
            <a:r>
              <a:rPr lang="ar-SA" dirty="0"/>
              <a:t>الوان </a:t>
            </a:r>
            <a:r>
              <a:rPr lang="ar-SA" dirty="0" err="1"/>
              <a:t>الجواش</a:t>
            </a:r>
            <a:endParaRPr lang="ar-SA" dirty="0"/>
          </a:p>
          <a:p>
            <a:r>
              <a:rPr lang="ar-SA" dirty="0"/>
              <a:t>الوان الزيت </a:t>
            </a:r>
          </a:p>
          <a:p>
            <a:r>
              <a:rPr lang="ar-SA" dirty="0"/>
              <a:t>الوان </a:t>
            </a:r>
            <a:r>
              <a:rPr lang="ar-SA" dirty="0" err="1"/>
              <a:t>الاكريليك</a:t>
            </a:r>
            <a:endParaRPr lang="ar-SA" dirty="0"/>
          </a:p>
          <a:p>
            <a:r>
              <a:rPr lang="ar-SA" dirty="0"/>
              <a:t>الوان </a:t>
            </a:r>
            <a:r>
              <a:rPr lang="ar-SA" dirty="0" err="1"/>
              <a:t>الاكواريل</a:t>
            </a:r>
            <a:r>
              <a:rPr lang="ar-SA" dirty="0"/>
              <a:t> </a:t>
            </a:r>
          </a:p>
        </p:txBody>
      </p:sp>
      <p:sp>
        <p:nvSpPr>
          <p:cNvPr id="4" name="مستطيل 3"/>
          <p:cNvSpPr/>
          <p:nvPr/>
        </p:nvSpPr>
        <p:spPr>
          <a:xfrm rot="18876259">
            <a:off x="454745" y="4513669"/>
            <a:ext cx="2597399" cy="1107996"/>
          </a:xfrm>
          <a:prstGeom prst="rect">
            <a:avLst/>
          </a:prstGeom>
        </p:spPr>
        <p:style>
          <a:lnRef idx="0">
            <a:schemeClr val="accent1"/>
          </a:lnRef>
          <a:fillRef idx="3">
            <a:schemeClr val="accent1"/>
          </a:fillRef>
          <a:effectRef idx="3">
            <a:schemeClr val="accent1"/>
          </a:effectRef>
          <a:fontRef idx="minor">
            <a:schemeClr val="lt1"/>
          </a:fontRef>
        </p:style>
        <p:txBody>
          <a:bodyPr wrap="square" lIns="91440" tIns="45720" rIns="91440" bIns="45720">
            <a:spAutoFit/>
          </a:bodyPr>
          <a:lstStyle/>
          <a:p>
            <a:pPr algn="ctr"/>
            <a:r>
              <a:rPr lang="ar-SA" sz="6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مدخل </a:t>
            </a:r>
            <a:endParaRPr lang="ar-SA" sz="4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267546977"/>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4"/>
                                        </p:tgtEl>
                                      </p:cBhvr>
                                    </p:animEffect>
                                    <p:anim calcmode="lin" valueType="num">
                                      <p:cBhvr>
                                        <p:cTn id="7" dur="1822" tmFilter="0,0; 0.14,0.31; 0.43,0.73; 0.71,0.91; 1.0,1.0">
                                          <p:stCondLst>
                                            <p:cond delay="0"/>
                                          </p:stCondLst>
                                        </p:cTn>
                                        <p:tgtEl>
                                          <p:spTgt spid="4"/>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4"/>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4"/>
                                        </p:tgtEl>
                                        <p:attrNameLst>
                                          <p:attrName>ppt_y</p:attrName>
                                        </p:attrNameLst>
                                      </p:cBhvr>
                                      <p:tavLst>
                                        <p:tav tm="0">
                                          <p:val>
                                            <p:strVal val="ppt_y"/>
                                          </p:val>
                                        </p:tav>
                                        <p:tav tm="100000">
                                          <p:val>
                                            <p:strVal val="ppt_y+ppt_h"/>
                                          </p:val>
                                        </p:tav>
                                      </p:tavLst>
                                    </p:anim>
                                    <p:animScale>
                                      <p:cBhvr>
                                        <p:cTn id="14" dur="26">
                                          <p:stCondLst>
                                            <p:cond delay="620"/>
                                          </p:stCondLst>
                                        </p:cTn>
                                        <p:tgtEl>
                                          <p:spTgt spid="4"/>
                                        </p:tgtEl>
                                      </p:cBhvr>
                                      <p:to x="100000" y="60000"/>
                                    </p:animScale>
                                    <p:animScale>
                                      <p:cBhvr>
                                        <p:cTn id="15" dur="166" decel="50000">
                                          <p:stCondLst>
                                            <p:cond delay="646"/>
                                          </p:stCondLst>
                                        </p:cTn>
                                        <p:tgtEl>
                                          <p:spTgt spid="4"/>
                                        </p:tgtEl>
                                      </p:cBhvr>
                                      <p:to x="100000" y="100000"/>
                                    </p:animScale>
                                    <p:animScale>
                                      <p:cBhvr>
                                        <p:cTn id="16" dur="26">
                                          <p:stCondLst>
                                            <p:cond delay="1312"/>
                                          </p:stCondLst>
                                        </p:cTn>
                                        <p:tgtEl>
                                          <p:spTgt spid="4"/>
                                        </p:tgtEl>
                                      </p:cBhvr>
                                      <p:to x="100000" y="80000"/>
                                    </p:animScale>
                                    <p:animScale>
                                      <p:cBhvr>
                                        <p:cTn id="17" dur="166" decel="50000">
                                          <p:stCondLst>
                                            <p:cond delay="1338"/>
                                          </p:stCondLst>
                                        </p:cTn>
                                        <p:tgtEl>
                                          <p:spTgt spid="4"/>
                                        </p:tgtEl>
                                      </p:cBhvr>
                                      <p:to x="100000" y="100000"/>
                                    </p:animScale>
                                    <p:animScale>
                                      <p:cBhvr>
                                        <p:cTn id="18" dur="26">
                                          <p:stCondLst>
                                            <p:cond delay="1642"/>
                                          </p:stCondLst>
                                        </p:cTn>
                                        <p:tgtEl>
                                          <p:spTgt spid="4"/>
                                        </p:tgtEl>
                                      </p:cBhvr>
                                      <p:to x="100000" y="90000"/>
                                    </p:animScale>
                                    <p:animScale>
                                      <p:cBhvr>
                                        <p:cTn id="19" dur="166" decel="50000">
                                          <p:stCondLst>
                                            <p:cond delay="1668"/>
                                          </p:stCondLst>
                                        </p:cTn>
                                        <p:tgtEl>
                                          <p:spTgt spid="4"/>
                                        </p:tgtEl>
                                      </p:cBhvr>
                                      <p:to x="100000" y="100000"/>
                                    </p:animScale>
                                    <p:animScale>
                                      <p:cBhvr>
                                        <p:cTn id="20" dur="26">
                                          <p:stCondLst>
                                            <p:cond delay="1808"/>
                                          </p:stCondLst>
                                        </p:cTn>
                                        <p:tgtEl>
                                          <p:spTgt spid="4"/>
                                        </p:tgtEl>
                                      </p:cBhvr>
                                      <p:to x="100000" y="95000"/>
                                    </p:animScale>
                                    <p:animScale>
                                      <p:cBhvr>
                                        <p:cTn id="21" dur="166" decel="50000">
                                          <p:stCondLst>
                                            <p:cond delay="1834"/>
                                          </p:stCondLst>
                                        </p:cTn>
                                        <p:tgtEl>
                                          <p:spTgt spid="4"/>
                                        </p:tgtEl>
                                      </p:cBhvr>
                                      <p:to x="100000" y="100000"/>
                                    </p:animScale>
                                    <p:set>
                                      <p:cBhvr>
                                        <p:cTn id="22" dur="1" fill="hold">
                                          <p:stCondLst>
                                            <p:cond delay="1999"/>
                                          </p:stCondLst>
                                        </p:cTn>
                                        <p:tgtEl>
                                          <p:spTgt spid="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7840"/>
            <a:ext cx="7467600" cy="1143000"/>
          </a:xfrm>
        </p:spPr>
        <p:txBody>
          <a:bodyPr/>
          <a:lstStyle/>
          <a:p>
            <a:endParaRPr lang="ar-SA"/>
          </a:p>
        </p:txBody>
      </p:sp>
      <p:graphicFrame>
        <p:nvGraphicFramePr>
          <p:cNvPr id="4" name="عنصر نائب للمحتوى 3"/>
          <p:cNvGraphicFramePr>
            <a:graphicFrameLocks noGrp="1"/>
          </p:cNvGraphicFramePr>
          <p:nvPr>
            <p:ph sz="quarter" idx="13"/>
            <p:extLst>
              <p:ext uri="{D42A27DB-BD31-4B8C-83A1-F6EECF244321}">
                <p14:modId xmlns:p14="http://schemas.microsoft.com/office/powerpoint/2010/main" val="2609745005"/>
              </p:ext>
            </p:extLst>
          </p:nvPr>
        </p:nvGraphicFramePr>
        <p:xfrm>
          <a:off x="251604" y="116632"/>
          <a:ext cx="8712884" cy="6409415"/>
        </p:xfrm>
        <a:graphic>
          <a:graphicData uri="http://schemas.openxmlformats.org/drawingml/2006/table">
            <a:tbl>
              <a:tblPr rtl="1" firstRow="1" bandRow="1">
                <a:tableStyleId>{00A15C55-8517-42AA-B614-E9B94910E393}</a:tableStyleId>
              </a:tblPr>
              <a:tblGrid>
                <a:gridCol w="1884713">
                  <a:extLst>
                    <a:ext uri="{9D8B030D-6E8A-4147-A177-3AD203B41FA5}">
                      <a16:colId xmlns:a16="http://schemas.microsoft.com/office/drawing/2014/main" val="20000"/>
                    </a:ext>
                  </a:extLst>
                </a:gridCol>
                <a:gridCol w="1569774">
                  <a:extLst>
                    <a:ext uri="{9D8B030D-6E8A-4147-A177-3AD203B41FA5}">
                      <a16:colId xmlns:a16="http://schemas.microsoft.com/office/drawing/2014/main" val="20001"/>
                    </a:ext>
                  </a:extLst>
                </a:gridCol>
                <a:gridCol w="1569774">
                  <a:extLst>
                    <a:ext uri="{9D8B030D-6E8A-4147-A177-3AD203B41FA5}">
                      <a16:colId xmlns:a16="http://schemas.microsoft.com/office/drawing/2014/main" val="20002"/>
                    </a:ext>
                  </a:extLst>
                </a:gridCol>
                <a:gridCol w="1569774">
                  <a:extLst>
                    <a:ext uri="{9D8B030D-6E8A-4147-A177-3AD203B41FA5}">
                      <a16:colId xmlns:a16="http://schemas.microsoft.com/office/drawing/2014/main" val="20003"/>
                    </a:ext>
                  </a:extLst>
                </a:gridCol>
                <a:gridCol w="2118849">
                  <a:extLst>
                    <a:ext uri="{9D8B030D-6E8A-4147-A177-3AD203B41FA5}">
                      <a16:colId xmlns:a16="http://schemas.microsoft.com/office/drawing/2014/main" val="20004"/>
                    </a:ext>
                  </a:extLst>
                </a:gridCol>
              </a:tblGrid>
              <a:tr h="628248">
                <a:tc>
                  <a:txBody>
                    <a:bodyPr/>
                    <a:lstStyle/>
                    <a:p>
                      <a:pPr rtl="1"/>
                      <a:r>
                        <a:rPr lang="ar-SA" sz="1600" dirty="0"/>
                        <a:t>الوان </a:t>
                      </a:r>
                      <a:r>
                        <a:rPr lang="ar-SA" sz="1600" dirty="0" err="1"/>
                        <a:t>الاكواريل</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a:t>الوان الباستيل</a:t>
                      </a:r>
                    </a:p>
                    <a:p>
                      <a:pPr rtl="1"/>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a:t>الوان</a:t>
                      </a:r>
                      <a:r>
                        <a:rPr lang="ar-SA" sz="1600" baseline="0" dirty="0"/>
                        <a:t> </a:t>
                      </a:r>
                      <a:r>
                        <a:rPr lang="ar-SA" sz="1600" baseline="0" dirty="0" err="1"/>
                        <a:t>الجواش</a:t>
                      </a:r>
                      <a:r>
                        <a:rPr lang="ar-SA" sz="1600" baseline="0" dirty="0"/>
                        <a:t> </a:t>
                      </a:r>
                      <a:endParaRPr lang="ar-SA" sz="1600" dirty="0"/>
                    </a:p>
                    <a:p>
                      <a:pPr rtl="1"/>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a:t>الوان الزيت </a:t>
                      </a:r>
                    </a:p>
                    <a:p>
                      <a:pPr rtl="1"/>
                      <a:endParaRPr lang="ar-SA" sz="1600" dirty="0"/>
                    </a:p>
                  </a:txBody>
                  <a:tcPr/>
                </a:tc>
                <a:tc>
                  <a:txBody>
                    <a:bodyPr/>
                    <a:lstStyle/>
                    <a:p>
                      <a:pPr rtl="1"/>
                      <a:r>
                        <a:rPr lang="ar-SA" sz="1600" dirty="0"/>
                        <a:t>الوان </a:t>
                      </a:r>
                      <a:r>
                        <a:rPr lang="ar-SA" sz="1600" dirty="0" err="1"/>
                        <a:t>الاكريليك</a:t>
                      </a:r>
                      <a:endParaRPr lang="ar-SA" sz="1600" dirty="0"/>
                    </a:p>
                  </a:txBody>
                  <a:tcPr/>
                </a:tc>
                <a:extLst>
                  <a:ext uri="{0D108BD9-81ED-4DB2-BD59-A6C34878D82A}">
                    <a16:rowId xmlns:a16="http://schemas.microsoft.com/office/drawing/2014/main" val="10000"/>
                  </a:ext>
                </a:extLst>
              </a:tr>
              <a:tr h="1166746">
                <a:tc>
                  <a:txBody>
                    <a:bodyPr/>
                    <a:lstStyle/>
                    <a:p>
                      <a:pPr algn="r" rtl="1"/>
                      <a:r>
                        <a:rPr lang="ar-SA" sz="1400" dirty="0"/>
                        <a:t>يتوفر الالوان المائية باسم </a:t>
                      </a:r>
                    </a:p>
                    <a:p>
                      <a:pPr algn="r" rtl="1"/>
                      <a:r>
                        <a:rPr lang="ar-SA" sz="1400" dirty="0"/>
                        <a:t>وتر</a:t>
                      </a:r>
                      <a:r>
                        <a:rPr lang="ar-SA" sz="1400" baseline="0" dirty="0"/>
                        <a:t> </a:t>
                      </a:r>
                      <a:r>
                        <a:rPr lang="ar-SA" sz="1400" baseline="0" dirty="0" err="1"/>
                        <a:t>كلر</a:t>
                      </a:r>
                      <a:r>
                        <a:rPr lang="ar-SA" sz="1400" baseline="0" dirty="0"/>
                        <a:t> او الوان </a:t>
                      </a:r>
                    </a:p>
                    <a:p>
                      <a:pPr algn="r" rtl="1"/>
                      <a:r>
                        <a:rPr lang="ar-SA" sz="1400" baseline="0" dirty="0" err="1"/>
                        <a:t>الاكواريل</a:t>
                      </a:r>
                      <a:endParaRPr lang="ar-SA" sz="1400" dirty="0"/>
                    </a:p>
                  </a:txBody>
                  <a:tcPr/>
                </a:tc>
                <a:tc>
                  <a:txBody>
                    <a:bodyPr/>
                    <a:lstStyle/>
                    <a:p>
                      <a:pPr rtl="1"/>
                      <a:r>
                        <a:rPr lang="ar-SA" sz="1400" dirty="0"/>
                        <a:t>تتوفر منها باستيل </a:t>
                      </a:r>
                    </a:p>
                    <a:p>
                      <a:pPr rtl="1"/>
                      <a:r>
                        <a:rPr lang="ar-SA" sz="1400" dirty="0"/>
                        <a:t>ناعم وباستيل خشن</a:t>
                      </a:r>
                    </a:p>
                    <a:p>
                      <a:pPr rtl="1"/>
                      <a:r>
                        <a:rPr lang="ar-SA" sz="1400" dirty="0"/>
                        <a:t>واقلام الباستيل</a:t>
                      </a:r>
                    </a:p>
                  </a:txBody>
                  <a:tcPr/>
                </a:tc>
                <a:tc>
                  <a:txBody>
                    <a:bodyPr/>
                    <a:lstStyle/>
                    <a:p>
                      <a:pPr rtl="1"/>
                      <a:r>
                        <a:rPr lang="ar-SA" sz="1400" dirty="0"/>
                        <a:t>يتوفر منها انابيب </a:t>
                      </a:r>
                    </a:p>
                    <a:p>
                      <a:pPr rtl="1"/>
                      <a:r>
                        <a:rPr lang="ar-SA" sz="1400" dirty="0"/>
                        <a:t>باسم </a:t>
                      </a:r>
                      <a:r>
                        <a:rPr lang="ar-SA" sz="1400" dirty="0" err="1"/>
                        <a:t>قواش</a:t>
                      </a:r>
                      <a:r>
                        <a:rPr lang="ar-SA" sz="1400" dirty="0"/>
                        <a:t> </a:t>
                      </a:r>
                      <a:r>
                        <a:rPr lang="ar-SA" sz="1400" dirty="0" err="1"/>
                        <a:t>كلر</a:t>
                      </a:r>
                      <a:endParaRPr lang="ar-SA" sz="1400" dirty="0"/>
                    </a:p>
                  </a:txBody>
                  <a:tcPr/>
                </a:tc>
                <a:tc>
                  <a:txBody>
                    <a:bodyPr/>
                    <a:lstStyle/>
                    <a:p>
                      <a:pPr rtl="1"/>
                      <a:r>
                        <a:rPr lang="ar-SA" sz="1400" dirty="0"/>
                        <a:t>يتوفر انابيب </a:t>
                      </a:r>
                    </a:p>
                    <a:p>
                      <a:pPr rtl="1"/>
                      <a:r>
                        <a:rPr lang="ar-SA" sz="1400" dirty="0"/>
                        <a:t>وعلب   -</a:t>
                      </a:r>
                      <a:r>
                        <a:rPr lang="en-US" sz="1400" dirty="0"/>
                        <a:t>oil </a:t>
                      </a:r>
                      <a:r>
                        <a:rPr lang="ar-SA" sz="1400" dirty="0"/>
                        <a:t> </a:t>
                      </a:r>
                    </a:p>
                  </a:txBody>
                  <a:tcPr/>
                </a:tc>
                <a:tc>
                  <a:txBody>
                    <a:bodyPr/>
                    <a:lstStyle/>
                    <a:p>
                      <a:pPr rtl="1"/>
                      <a:r>
                        <a:rPr lang="ar-SA" sz="1400" dirty="0"/>
                        <a:t>يتوفر منها </a:t>
                      </a:r>
                      <a:r>
                        <a:rPr lang="ar-SA" sz="1400" dirty="0" err="1"/>
                        <a:t>ماهو</a:t>
                      </a:r>
                      <a:r>
                        <a:rPr lang="ar-SA" sz="1400" dirty="0"/>
                        <a:t> انابيب وعلب </a:t>
                      </a:r>
                    </a:p>
                    <a:p>
                      <a:pPr rtl="1"/>
                      <a:r>
                        <a:rPr lang="ar-SA" sz="1400" dirty="0"/>
                        <a:t>والوان خاصة </a:t>
                      </a:r>
                      <a:r>
                        <a:rPr lang="ar-SA" sz="1400" dirty="0" err="1"/>
                        <a:t>للاطفال</a:t>
                      </a:r>
                      <a:r>
                        <a:rPr lang="ar-SA" sz="1400" dirty="0"/>
                        <a:t>- ومنها الباهض</a:t>
                      </a:r>
                      <a:r>
                        <a:rPr lang="ar-SA" sz="1400" baseline="0" dirty="0"/>
                        <a:t> الثمن وغيره</a:t>
                      </a:r>
                      <a:endParaRPr lang="ar-SA" sz="1400" dirty="0"/>
                    </a:p>
                  </a:txBody>
                  <a:tcPr/>
                </a:tc>
                <a:extLst>
                  <a:ext uri="{0D108BD9-81ED-4DB2-BD59-A6C34878D82A}">
                    <a16:rowId xmlns:a16="http://schemas.microsoft.com/office/drawing/2014/main" val="10001"/>
                  </a:ext>
                </a:extLst>
              </a:tr>
              <a:tr h="1435995">
                <a:tc>
                  <a:txBody>
                    <a:bodyPr/>
                    <a:lstStyle/>
                    <a:p>
                      <a:pPr rtl="1"/>
                      <a:r>
                        <a:rPr lang="ar-SA" sz="1400" dirty="0"/>
                        <a:t>الوسيط لها هو </a:t>
                      </a:r>
                      <a:r>
                        <a:rPr kumimoji="0" lang="ar-SA" sz="1400" kern="1200" dirty="0">
                          <a:effectLst/>
                        </a:rPr>
                        <a:t>لماء : يجب أن يكون الماء دوماً نظيفاً وملاحظة تغييره كلما أتسخ أثناء العمل حتى لا يتغير نظارة اللون</a:t>
                      </a:r>
                      <a:endParaRPr lang="ar-SA" sz="1400" dirty="0"/>
                    </a:p>
                  </a:txBody>
                  <a:tcPr/>
                </a:tc>
                <a:tc>
                  <a:txBody>
                    <a:bodyPr/>
                    <a:lstStyle/>
                    <a:p>
                      <a:pPr rtl="1"/>
                      <a:r>
                        <a:rPr lang="ar-SA" sz="1400" dirty="0" err="1"/>
                        <a:t>لايوجد</a:t>
                      </a:r>
                      <a:r>
                        <a:rPr lang="ar-SA" sz="1400" dirty="0"/>
                        <a:t> لها وسيط </a:t>
                      </a:r>
                    </a:p>
                    <a:p>
                      <a:pPr rtl="1"/>
                      <a:r>
                        <a:rPr lang="ar-SA" sz="1400" dirty="0"/>
                        <a:t>وهي عباره عن مواد </a:t>
                      </a:r>
                      <a:r>
                        <a:rPr lang="ar-SA" sz="1400" dirty="0" err="1"/>
                        <a:t>جبسية</a:t>
                      </a:r>
                      <a:r>
                        <a:rPr lang="ar-SA" sz="1400" dirty="0"/>
                        <a:t> </a:t>
                      </a:r>
                    </a:p>
                  </a:txBody>
                  <a:tcPr/>
                </a:tc>
                <a:tc>
                  <a:txBody>
                    <a:bodyPr/>
                    <a:lstStyle/>
                    <a:p>
                      <a:pPr rtl="1"/>
                      <a:r>
                        <a:rPr lang="ar-SA" sz="1400" dirty="0"/>
                        <a:t>الوسيط هو الماء</a:t>
                      </a:r>
                      <a:r>
                        <a:rPr lang="ar-SA" sz="1400" baseline="0" dirty="0"/>
                        <a:t> </a:t>
                      </a:r>
                    </a:p>
                    <a:p>
                      <a:pPr rtl="1"/>
                      <a:r>
                        <a:rPr lang="ar-SA" sz="1400" dirty="0" err="1"/>
                        <a:t>ولاتحتاج</a:t>
                      </a:r>
                      <a:r>
                        <a:rPr lang="ar-SA" sz="1400" dirty="0"/>
                        <a:t> الى الكثير من الماء</a:t>
                      </a:r>
                    </a:p>
                  </a:txBody>
                  <a:tcPr/>
                </a:tc>
                <a:tc>
                  <a:txBody>
                    <a:bodyPr/>
                    <a:lstStyle/>
                    <a:p>
                      <a:pPr rtl="1"/>
                      <a:r>
                        <a:rPr lang="ar-SA" sz="1400" dirty="0"/>
                        <a:t>الوسيط هو الزيت-</a:t>
                      </a:r>
                      <a:r>
                        <a:rPr lang="ar-SA" sz="1400" dirty="0" err="1"/>
                        <a:t>والتربنتين</a:t>
                      </a:r>
                      <a:endParaRPr lang="ar-SA" sz="1400" dirty="0"/>
                    </a:p>
                    <a:p>
                      <a:pPr rtl="1"/>
                      <a:r>
                        <a:rPr lang="ar-SA" sz="1400" dirty="0"/>
                        <a:t>ويمكن اضافة الجل الخاص ويمكن استخدام</a:t>
                      </a:r>
                      <a:endParaRPr lang="ar-SA" sz="1400" baseline="0" dirty="0"/>
                    </a:p>
                    <a:p>
                      <a:pPr rtl="1"/>
                      <a:r>
                        <a:rPr lang="en-US" sz="1400" b="1" dirty="0"/>
                        <a:t>Linseed Stand Oil"  </a:t>
                      </a:r>
                      <a:r>
                        <a:rPr lang="ar-SA" sz="1400" b="1" dirty="0"/>
                        <a:t>لزيادة كثافة اللون</a:t>
                      </a:r>
                    </a:p>
                    <a:p>
                      <a:pPr rtl="1"/>
                      <a:r>
                        <a:rPr lang="ar-SA" sz="1400" b="1" dirty="0"/>
                        <a:t>والشمع البارد</a:t>
                      </a:r>
                      <a:endParaRPr lang="ar-SA" sz="1400" dirty="0"/>
                    </a:p>
                  </a:txBody>
                  <a:tcPr/>
                </a:tc>
                <a:tc>
                  <a:txBody>
                    <a:bodyPr/>
                    <a:lstStyle/>
                    <a:p>
                      <a:pPr rtl="1"/>
                      <a:r>
                        <a:rPr lang="ar-SA" sz="1400" dirty="0"/>
                        <a:t>الوسيط هو  قطرات ماء (كثرة</a:t>
                      </a:r>
                      <a:r>
                        <a:rPr lang="ar-SA" sz="1400" baseline="0" dirty="0"/>
                        <a:t> الماء تودي الى فقدان خاصية لون </a:t>
                      </a:r>
                      <a:r>
                        <a:rPr lang="ar-SA" sz="1400" baseline="0" dirty="0" err="1"/>
                        <a:t>وتماسكة</a:t>
                      </a:r>
                      <a:r>
                        <a:rPr lang="ar-SA" sz="1400" baseline="0" dirty="0"/>
                        <a:t> )</a:t>
                      </a:r>
                      <a:endParaRPr lang="ar-SA" sz="1400" dirty="0"/>
                    </a:p>
                    <a:p>
                      <a:pPr rtl="1"/>
                      <a:r>
                        <a:rPr lang="ar-SA" sz="1400" dirty="0"/>
                        <a:t>او المخفف او الجل </a:t>
                      </a:r>
                    </a:p>
                  </a:txBody>
                  <a:tcPr/>
                </a:tc>
                <a:extLst>
                  <a:ext uri="{0D108BD9-81ED-4DB2-BD59-A6C34878D82A}">
                    <a16:rowId xmlns:a16="http://schemas.microsoft.com/office/drawing/2014/main" val="10002"/>
                  </a:ext>
                </a:extLst>
              </a:tr>
              <a:tr h="1435995">
                <a:tc>
                  <a:txBody>
                    <a:bodyPr/>
                    <a:lstStyle/>
                    <a:p>
                      <a:pPr rtl="1"/>
                      <a:r>
                        <a:rPr lang="ar-SA" sz="1400" dirty="0"/>
                        <a:t>السطح</a:t>
                      </a:r>
                      <a:r>
                        <a:rPr lang="ar-SA" sz="1400" baseline="0" dirty="0"/>
                        <a:t> اما كانفا وتر </a:t>
                      </a:r>
                      <a:r>
                        <a:rPr lang="ar-SA" sz="1400" baseline="0" dirty="0" err="1"/>
                        <a:t>كلر</a:t>
                      </a:r>
                      <a:r>
                        <a:rPr lang="ar-SA" sz="1400" baseline="0" dirty="0"/>
                        <a:t> –</a:t>
                      </a:r>
                      <a:r>
                        <a:rPr lang="ar-SA" sz="1400" baseline="0" dirty="0" err="1"/>
                        <a:t>كانسون</a:t>
                      </a:r>
                      <a:r>
                        <a:rPr lang="ar-SA" sz="1400" baseline="0" dirty="0"/>
                        <a:t> –او </a:t>
                      </a:r>
                      <a:r>
                        <a:rPr lang="ar-SA" sz="1400" baseline="0" dirty="0" err="1"/>
                        <a:t>فبريانو</a:t>
                      </a:r>
                      <a:endParaRPr lang="ar-SA" sz="1400" baseline="0" dirty="0"/>
                    </a:p>
                    <a:p>
                      <a:pPr rtl="1"/>
                      <a:r>
                        <a:rPr lang="ar-SA" sz="1400" baseline="0" dirty="0"/>
                        <a:t>خشن نوعا ما </a:t>
                      </a:r>
                      <a:r>
                        <a:rPr lang="ar-SA" sz="1400" baseline="0" dirty="0" err="1"/>
                        <a:t>ليتمص</a:t>
                      </a:r>
                      <a:r>
                        <a:rPr lang="ar-SA" sz="1400" baseline="0" dirty="0"/>
                        <a:t> الماء الزائد</a:t>
                      </a:r>
                      <a:endParaRPr lang="ar-SA" sz="1400" dirty="0"/>
                    </a:p>
                  </a:txBody>
                  <a:tcPr/>
                </a:tc>
                <a:tc>
                  <a:txBody>
                    <a:bodyPr/>
                    <a:lstStyle/>
                    <a:p>
                      <a:pPr rtl="1"/>
                      <a:r>
                        <a:rPr lang="ar-SA" sz="1400" dirty="0"/>
                        <a:t>كراسة </a:t>
                      </a:r>
                      <a:r>
                        <a:rPr lang="ar-SA" sz="1400" dirty="0" err="1"/>
                        <a:t>كانسون</a:t>
                      </a:r>
                      <a:r>
                        <a:rPr lang="ar-SA" sz="1400" baseline="0" dirty="0"/>
                        <a:t> متوسطة الخشونة ليتناسب مع نعومة الباستيل </a:t>
                      </a:r>
                      <a:endParaRPr lang="ar-SA" sz="1400" dirty="0"/>
                    </a:p>
                  </a:txBody>
                  <a:tcPr/>
                </a:tc>
                <a:tc>
                  <a:txBody>
                    <a:bodyPr/>
                    <a:lstStyle/>
                    <a:p>
                      <a:pPr rtl="1"/>
                      <a:r>
                        <a:rPr lang="ar-SA" sz="1400" dirty="0"/>
                        <a:t>كراسة</a:t>
                      </a:r>
                      <a:r>
                        <a:rPr lang="ar-SA" sz="1400" baseline="0" dirty="0"/>
                        <a:t> </a:t>
                      </a:r>
                      <a:r>
                        <a:rPr lang="ar-SA" sz="1400" baseline="0" dirty="0" err="1"/>
                        <a:t>كانسون-فبريانو</a:t>
                      </a:r>
                      <a:r>
                        <a:rPr lang="ar-SA" sz="1400" baseline="0" dirty="0"/>
                        <a:t>-</a:t>
                      </a:r>
                      <a:endParaRPr lang="ar-SA" sz="1400" dirty="0"/>
                    </a:p>
                  </a:txBody>
                  <a:tcPr/>
                </a:tc>
                <a:tc>
                  <a:txBody>
                    <a:bodyPr/>
                    <a:lstStyle/>
                    <a:p>
                      <a:pPr rtl="1"/>
                      <a:r>
                        <a:rPr lang="ar-SA" sz="1400" dirty="0"/>
                        <a:t>السطح الافضل هو القماش-الخشب</a:t>
                      </a:r>
                      <a:r>
                        <a:rPr lang="ar-SA" sz="1400" baseline="0" dirty="0"/>
                        <a:t> –الجدران </a:t>
                      </a:r>
                      <a:endParaRPr lang="ar-SA" sz="1400" dirty="0"/>
                    </a:p>
                  </a:txBody>
                  <a:tcPr/>
                </a:tc>
                <a:tc>
                  <a:txBody>
                    <a:bodyPr/>
                    <a:lstStyle/>
                    <a:p>
                      <a:pPr rtl="1"/>
                      <a:r>
                        <a:rPr lang="ar-SA" sz="1400" dirty="0"/>
                        <a:t>يمكن تلوين على سطوح </a:t>
                      </a:r>
                      <a:r>
                        <a:rPr lang="ar-SA" sz="1400" dirty="0" err="1"/>
                        <a:t>متعدده</a:t>
                      </a:r>
                      <a:r>
                        <a:rPr lang="ar-SA" sz="1400" dirty="0"/>
                        <a:t> -معدن –خشب-ورق-قماش-احجار -جدران</a:t>
                      </a:r>
                    </a:p>
                  </a:txBody>
                  <a:tcPr/>
                </a:tc>
                <a:extLst>
                  <a:ext uri="{0D108BD9-81ED-4DB2-BD59-A6C34878D82A}">
                    <a16:rowId xmlns:a16="http://schemas.microsoft.com/office/drawing/2014/main" val="10003"/>
                  </a:ext>
                </a:extLst>
              </a:tr>
              <a:tr h="1166746">
                <a:tc>
                  <a:txBody>
                    <a:bodyPr/>
                    <a:lstStyle/>
                    <a:p>
                      <a:r>
                        <a:rPr lang="ar-SA" sz="1400" dirty="0"/>
                        <a:t>تحتاج لشد </a:t>
                      </a:r>
                      <a:r>
                        <a:rPr lang="ar-SA" sz="1400" dirty="0" err="1"/>
                        <a:t>الورقه</a:t>
                      </a:r>
                      <a:r>
                        <a:rPr lang="ar-SA" sz="1400" dirty="0"/>
                        <a:t> </a:t>
                      </a:r>
                      <a:r>
                        <a:rPr lang="ar-SA" sz="1400" baseline="0" dirty="0"/>
                        <a:t> على سطح خشبي وتبليل الورقة بالماء او سكب الماء علية</a:t>
                      </a:r>
                      <a:endParaRPr lang="ar-SA" sz="1400" dirty="0"/>
                    </a:p>
                  </a:txBody>
                  <a:tcPr/>
                </a:tc>
                <a:tc>
                  <a:txBody>
                    <a:bodyPr/>
                    <a:lstStyle/>
                    <a:p>
                      <a:pPr rtl="1"/>
                      <a:r>
                        <a:rPr lang="ar-SA" sz="1400" dirty="0"/>
                        <a:t>ترش</a:t>
                      </a:r>
                      <a:r>
                        <a:rPr lang="ar-SA" sz="1400" baseline="0" dirty="0"/>
                        <a:t> اللوحة بعد الانتهاء بمثبت لتثبيت اللون عليها</a:t>
                      </a:r>
                      <a:endParaRPr lang="ar-SA" sz="1400" dirty="0"/>
                    </a:p>
                  </a:txBody>
                  <a:tcPr/>
                </a:tc>
                <a:tc>
                  <a:txBody>
                    <a:bodyPr/>
                    <a:lstStyle/>
                    <a:p>
                      <a:pPr rtl="1"/>
                      <a:endParaRPr lang="ar-SA" sz="1400" dirty="0"/>
                    </a:p>
                  </a:txBody>
                  <a:tcPr/>
                </a:tc>
                <a:tc>
                  <a:txBody>
                    <a:bodyPr/>
                    <a:lstStyle/>
                    <a:p>
                      <a:pPr rtl="1"/>
                      <a:r>
                        <a:rPr lang="ar-SA" sz="1400" dirty="0"/>
                        <a:t>تحتاج</a:t>
                      </a:r>
                      <a:r>
                        <a:rPr lang="ar-SA" sz="1400" baseline="0" dirty="0"/>
                        <a:t> لفترة لتجف </a:t>
                      </a:r>
                      <a:r>
                        <a:rPr lang="ar-SA" sz="1400" baseline="0" dirty="0" err="1"/>
                        <a:t>اللوحه</a:t>
                      </a:r>
                      <a:r>
                        <a:rPr lang="ar-SA" sz="1400" baseline="0" dirty="0"/>
                        <a:t> بعد الانتهاء</a:t>
                      </a:r>
                    </a:p>
                    <a:p>
                      <a:pPr rtl="1"/>
                      <a:r>
                        <a:rPr lang="ar-SA" sz="1400" baseline="0" dirty="0"/>
                        <a:t>ويمكن تعديل عليها بسهوله </a:t>
                      </a:r>
                      <a:endParaRPr lang="ar-SA" sz="1400" dirty="0"/>
                    </a:p>
                  </a:txBody>
                  <a:tcPr/>
                </a:tc>
                <a:tc>
                  <a:txBody>
                    <a:bodyPr/>
                    <a:lstStyle/>
                    <a:p>
                      <a:pPr rtl="1"/>
                      <a:r>
                        <a:rPr lang="ar-SA" sz="1400" dirty="0"/>
                        <a:t>تجف سريعا </a:t>
                      </a:r>
                      <a:r>
                        <a:rPr kumimoji="0" lang="ar-SA" sz="1400" kern="1200" dirty="0">
                          <a:effectLst/>
                        </a:rPr>
                        <a:t>الألوان واضحة براقة وتدوم وقتا طويلا </a:t>
                      </a:r>
                      <a:r>
                        <a:rPr kumimoji="0" lang="ar-SA" sz="1400" kern="1200" dirty="0" err="1">
                          <a:effectLst/>
                        </a:rPr>
                        <a:t>فالأكريليك</a:t>
                      </a:r>
                      <a:r>
                        <a:rPr kumimoji="0" lang="ar-SA" sz="1400" kern="1200" dirty="0">
                          <a:effectLst/>
                        </a:rPr>
                        <a:t> بعد أن يجف يكتسب مناعة ضد الماء والزيت والتغيرات المناخية</a:t>
                      </a:r>
                      <a:endParaRPr lang="ar-SA" sz="1400" dirty="0"/>
                    </a:p>
                  </a:txBody>
                  <a:tcPr/>
                </a:tc>
                <a:extLst>
                  <a:ext uri="{0D108BD9-81ED-4DB2-BD59-A6C34878D82A}">
                    <a16:rowId xmlns:a16="http://schemas.microsoft.com/office/drawing/2014/main" val="10004"/>
                  </a:ext>
                </a:extLst>
              </a:tr>
            </a:tbl>
          </a:graphicData>
        </a:graphic>
      </p:graphicFrame>
      <p:sp>
        <p:nvSpPr>
          <p:cNvPr id="3" name="مستطيل 2"/>
          <p:cNvSpPr/>
          <p:nvPr/>
        </p:nvSpPr>
        <p:spPr>
          <a:xfrm>
            <a:off x="251520" y="758314"/>
            <a:ext cx="8725490" cy="144655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ar-SA" sz="4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الالوان المستخدمة في المرحلة المتوسطة</a:t>
            </a:r>
          </a:p>
        </p:txBody>
      </p:sp>
    </p:spTree>
    <p:extLst>
      <p:ext uri="{BB962C8B-B14F-4D97-AF65-F5344CB8AC3E}">
        <p14:creationId xmlns:p14="http://schemas.microsoft.com/office/powerpoint/2010/main" val="13631728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xit" presetSubtype="4" fill="hold" grpId="0" nodeType="clickEffect">
                                  <p:stCondLst>
                                    <p:cond delay="0"/>
                                  </p:stCondLst>
                                  <p:childTnLst>
                                    <p:anim calcmode="lin" valueType="num">
                                      <p:cBhvr additive="base">
                                        <p:cTn id="10" dur="500"/>
                                        <p:tgtEl>
                                          <p:spTgt spid="3"/>
                                        </p:tgtEl>
                                        <p:attrNameLst>
                                          <p:attrName>ppt_x</p:attrName>
                                        </p:attrNameLst>
                                      </p:cBhvr>
                                      <p:tavLst>
                                        <p:tav tm="0">
                                          <p:val>
                                            <p:strVal val="ppt_x"/>
                                          </p:val>
                                        </p:tav>
                                        <p:tav tm="100000">
                                          <p:val>
                                            <p:strVal val="ppt_x"/>
                                          </p:val>
                                        </p:tav>
                                      </p:tavLst>
                                    </p:anim>
                                    <p:anim calcmode="lin" valueType="num">
                                      <p:cBhvr additive="base">
                                        <p:cTn id="11" dur="500"/>
                                        <p:tgtEl>
                                          <p:spTgt spid="3"/>
                                        </p:tgtEl>
                                        <p:attrNameLst>
                                          <p:attrName>ppt_y</p:attrName>
                                        </p:attrNameLst>
                                      </p:cBhvr>
                                      <p:tavLst>
                                        <p:tav tm="0">
                                          <p:val>
                                            <p:strVal val="ppt_y"/>
                                          </p:val>
                                        </p:tav>
                                        <p:tav tm="100000">
                                          <p:val>
                                            <p:strVal val="1+ppt_h/2"/>
                                          </p:val>
                                        </p:tav>
                                      </p:tavLst>
                                    </p:anim>
                                    <p:set>
                                      <p:cBhvr>
                                        <p:cTn id="12"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395537" y="5344136"/>
            <a:ext cx="5832647" cy="1325224"/>
          </a:xfrm>
          <a:prstGeom prst="rect">
            <a:avLst/>
          </a:prstGeom>
          <a:ln>
            <a:noFill/>
          </a:ln>
          <a:effectLst>
            <a:softEdge rad="112500"/>
          </a:effectLst>
        </p:spPr>
      </p:pic>
      <p:sp>
        <p:nvSpPr>
          <p:cNvPr id="2" name="عنوان 1"/>
          <p:cNvSpPr>
            <a:spLocks noGrp="1"/>
          </p:cNvSpPr>
          <p:nvPr>
            <p:ph type="title"/>
          </p:nvPr>
        </p:nvSpPr>
        <p:spPr>
          <a:xfrm>
            <a:off x="817240" y="116632"/>
            <a:ext cx="3898776" cy="2093094"/>
          </a:xfrm>
        </p:spPr>
        <p:style>
          <a:lnRef idx="0">
            <a:schemeClr val="accent6"/>
          </a:lnRef>
          <a:fillRef idx="3">
            <a:schemeClr val="accent6"/>
          </a:fillRef>
          <a:effectRef idx="3">
            <a:schemeClr val="accent6"/>
          </a:effectRef>
          <a:fontRef idx="minor">
            <a:schemeClr val="lt1"/>
          </a:fontRef>
        </p:style>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3600" b="1" cap="none" dirty="0">
                <a:ln w="11430"/>
                <a:solidFill>
                  <a:schemeClr val="bg1"/>
                </a:solidFill>
                <a:effectLst>
                  <a:outerShdw blurRad="80000" dist="40000" dir="5040000" algn="tl">
                    <a:srgbClr val="000000">
                      <a:alpha val="30000"/>
                    </a:srgbClr>
                  </a:outerShdw>
                </a:effectLst>
              </a:rPr>
              <a:t>الهدف من برنامج</a:t>
            </a:r>
            <a:br>
              <a:rPr lang="ar-SA" sz="3600" b="1" cap="none" dirty="0">
                <a:ln w="11430"/>
                <a:solidFill>
                  <a:schemeClr val="bg1"/>
                </a:solidFill>
                <a:effectLst>
                  <a:outerShdw blurRad="80000" dist="40000" dir="5040000" algn="tl">
                    <a:srgbClr val="000000">
                      <a:alpha val="30000"/>
                    </a:srgbClr>
                  </a:outerShdw>
                </a:effectLst>
              </a:rPr>
            </a:br>
            <a:r>
              <a:rPr lang="ar-SA" sz="3600" b="1" cap="none" dirty="0">
                <a:ln w="11430"/>
                <a:solidFill>
                  <a:schemeClr val="bg1"/>
                </a:solidFill>
                <a:effectLst>
                  <a:outerShdw blurRad="80000" dist="40000" dir="5040000" algn="tl">
                    <a:srgbClr val="000000">
                      <a:alpha val="30000"/>
                    </a:srgbClr>
                  </a:outerShdw>
                </a:effectLst>
              </a:rPr>
              <a:t>فرشي وألواني</a:t>
            </a:r>
          </a:p>
        </p:txBody>
      </p:sp>
      <p:sp>
        <p:nvSpPr>
          <p:cNvPr id="3" name="عنصر نائب للمحتوى 2"/>
          <p:cNvSpPr>
            <a:spLocks noGrp="1"/>
          </p:cNvSpPr>
          <p:nvPr>
            <p:ph sz="quarter" idx="13"/>
          </p:nvPr>
        </p:nvSpPr>
        <p:spPr>
          <a:xfrm>
            <a:off x="683568" y="2608312"/>
            <a:ext cx="7097216" cy="305293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ar-SA" sz="3200" b="1" dirty="0">
                <a:ln w="12700">
                  <a:solidFill>
                    <a:schemeClr val="tx2">
                      <a:satMod val="155000"/>
                    </a:schemeClr>
                  </a:solidFill>
                  <a:prstDash val="solid"/>
                </a:ln>
                <a:solidFill>
                  <a:schemeClr val="bg2">
                    <a:tint val="85000"/>
                    <a:satMod val="155000"/>
                  </a:schemeClr>
                </a:solidFill>
                <a:effectLst>
                  <a:glow rad="63500">
                    <a:schemeClr val="accent6">
                      <a:satMod val="175000"/>
                      <a:alpha val="40000"/>
                    </a:schemeClr>
                  </a:glow>
                  <a:outerShdw blurRad="41275" dist="20320" dir="1800000" algn="tl" rotWithShape="0">
                    <a:srgbClr val="000000">
                      <a:alpha val="40000"/>
                    </a:srgbClr>
                  </a:outerShdw>
                </a:effectLst>
              </a:rPr>
              <a:t>التعريف </a:t>
            </a:r>
            <a:r>
              <a:rPr lang="ar-SA" sz="3200" b="1" dirty="0" err="1">
                <a:ln w="12700">
                  <a:solidFill>
                    <a:schemeClr val="tx2">
                      <a:satMod val="155000"/>
                    </a:schemeClr>
                  </a:solidFill>
                  <a:prstDash val="solid"/>
                </a:ln>
                <a:solidFill>
                  <a:schemeClr val="bg2">
                    <a:tint val="85000"/>
                    <a:satMod val="155000"/>
                  </a:schemeClr>
                </a:solidFill>
                <a:effectLst>
                  <a:glow rad="63500">
                    <a:schemeClr val="accent6">
                      <a:satMod val="175000"/>
                      <a:alpha val="40000"/>
                    </a:schemeClr>
                  </a:glow>
                  <a:outerShdw blurRad="41275" dist="20320" dir="1800000" algn="tl" rotWithShape="0">
                    <a:srgbClr val="000000">
                      <a:alpha val="40000"/>
                    </a:srgbClr>
                  </a:outerShdw>
                </a:effectLst>
              </a:rPr>
              <a:t>بالالوان</a:t>
            </a:r>
            <a:r>
              <a:rPr lang="ar-SA" sz="3200" b="1" dirty="0">
                <a:ln w="12700">
                  <a:solidFill>
                    <a:schemeClr val="tx2">
                      <a:satMod val="155000"/>
                    </a:schemeClr>
                  </a:solidFill>
                  <a:prstDash val="solid"/>
                </a:ln>
                <a:solidFill>
                  <a:schemeClr val="bg2">
                    <a:tint val="85000"/>
                    <a:satMod val="155000"/>
                  </a:schemeClr>
                </a:solidFill>
                <a:effectLst>
                  <a:glow rad="63500">
                    <a:schemeClr val="accent6">
                      <a:satMod val="175000"/>
                      <a:alpha val="40000"/>
                    </a:schemeClr>
                  </a:glow>
                  <a:outerShdw blurRad="41275" dist="20320" dir="1800000" algn="tl" rotWithShape="0">
                    <a:srgbClr val="000000">
                      <a:alpha val="40000"/>
                    </a:srgbClr>
                  </a:outerShdw>
                </a:effectLst>
              </a:rPr>
              <a:t> المستخدمة في مجال التربية الفنية في المرحلة الابتدائية والمتوسطة واكتساب المهارة وتقنية الرسم بالسكين والفرش والتعرف على الملامس وطرق إضافتها </a:t>
            </a:r>
          </a:p>
          <a:p>
            <a:pPr marL="0" indent="0">
              <a:buNone/>
            </a:pPr>
            <a:endParaRPr lang="ar-SA" sz="1600" dirty="0"/>
          </a:p>
        </p:txBody>
      </p:sp>
      <p:pic>
        <p:nvPicPr>
          <p:cNvPr id="5" name="صورة 4"/>
          <p:cNvPicPr>
            <a:picLocks noChangeAspect="1"/>
          </p:cNvPicPr>
          <p:nvPr/>
        </p:nvPicPr>
        <p:blipFill>
          <a:blip r:embed="rId3">
            <a:grayscl/>
            <a:extLst>
              <a:ext uri="{28A0092B-C50C-407E-A947-70E740481C1C}">
                <a14:useLocalDpi xmlns:a14="http://schemas.microsoft.com/office/drawing/2010/main" val="0"/>
              </a:ext>
            </a:extLst>
          </a:blip>
          <a:stretch>
            <a:fillRect/>
          </a:stretch>
        </p:blipFill>
        <p:spPr>
          <a:xfrm>
            <a:off x="5868144" y="260648"/>
            <a:ext cx="2808312" cy="18415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7" name="صورة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09298" y="4005064"/>
            <a:ext cx="1144521" cy="1037220"/>
          </a:xfrm>
          <a:prstGeom prst="rect">
            <a:avLst/>
          </a:prstGeom>
          <a:ln>
            <a:noFill/>
          </a:ln>
          <a:effectLst>
            <a:softEdge rad="112500"/>
          </a:effectLst>
        </p:spPr>
      </p:pic>
      <p:pic>
        <p:nvPicPr>
          <p:cNvPr id="8" name="Picture 1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72200" y="4860379"/>
            <a:ext cx="2636131" cy="188098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مستطيل 3"/>
          <p:cNvSpPr/>
          <p:nvPr/>
        </p:nvSpPr>
        <p:spPr>
          <a:xfrm>
            <a:off x="4788024" y="482435"/>
            <a:ext cx="4355976" cy="923330"/>
          </a:xfrm>
          <a:prstGeom prst="rect">
            <a:avLst/>
          </a:prstGeom>
          <a:noFill/>
        </p:spPr>
        <p:txBody>
          <a:bodyPr wrap="square" lIns="91440" tIns="45720" rIns="91440" bIns="45720">
            <a:spAutoFit/>
          </a:bodyPr>
          <a:lstStyle/>
          <a:p>
            <a:pPr algn="ctr"/>
            <a:r>
              <a:rPr lang="ar-SA" sz="5400" b="1" cap="none" spc="0" dirty="0">
                <a:ln w="10541" cmpd="sng">
                  <a:solidFill>
                    <a:schemeClr val="accent1">
                      <a:shade val="88000"/>
                      <a:satMod val="110000"/>
                    </a:schemeClr>
                  </a:solidFill>
                  <a:prstDash val="solid"/>
                </a:ln>
                <a:solidFill>
                  <a:srgbClr val="FF0000"/>
                </a:solidFill>
                <a:effectLst/>
              </a:rPr>
              <a:t>إذا لنتعرف</a:t>
            </a:r>
          </a:p>
        </p:txBody>
      </p:sp>
    </p:spTree>
    <p:extLst>
      <p:ext uri="{BB962C8B-B14F-4D97-AF65-F5344CB8AC3E}">
        <p14:creationId xmlns:p14="http://schemas.microsoft.com/office/powerpoint/2010/main" val="2803190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1" nodeType="clickEffect">
                                  <p:stCondLst>
                                    <p:cond delay="0"/>
                                  </p:stCondLst>
                                  <p:childTnLst>
                                    <p:set>
                                      <p:cBhvr>
                                        <p:cTn id="17"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53332" y="5445224"/>
            <a:ext cx="6512511" cy="1143000"/>
          </a:xfrm>
        </p:spPr>
        <p:txBody>
          <a:bodyPr>
            <a:noAutofit/>
          </a:bodyPr>
          <a:lstStyle/>
          <a:p>
            <a:r>
              <a:rPr lang="ar-SA" sz="4400" dirty="0">
                <a:effectLst>
                  <a:glow rad="228600">
                    <a:schemeClr val="accent2">
                      <a:satMod val="175000"/>
                      <a:alpha val="40000"/>
                    </a:schemeClr>
                  </a:glow>
                </a:effectLst>
              </a:rPr>
              <a:t>نبذة عن  </a:t>
            </a:r>
            <a:r>
              <a:rPr lang="ar-SA" sz="4400" dirty="0" err="1">
                <a:effectLst>
                  <a:glow rad="228600">
                    <a:schemeClr val="accent2">
                      <a:satMod val="175000"/>
                      <a:alpha val="40000"/>
                    </a:schemeClr>
                  </a:glow>
                </a:effectLst>
              </a:rPr>
              <a:t>الاكريليك</a:t>
            </a:r>
            <a:r>
              <a:rPr lang="ar-SA" sz="4400" dirty="0">
                <a:effectLst>
                  <a:glow rad="228600">
                    <a:schemeClr val="accent2">
                      <a:satMod val="175000"/>
                      <a:alpha val="40000"/>
                    </a:schemeClr>
                  </a:glow>
                </a:effectLst>
              </a:rPr>
              <a:t> </a:t>
            </a:r>
          </a:p>
        </p:txBody>
      </p:sp>
      <p:sp>
        <p:nvSpPr>
          <p:cNvPr id="3" name="عنصر نائب للمحتوى 2"/>
          <p:cNvSpPr>
            <a:spLocks noGrp="1"/>
          </p:cNvSpPr>
          <p:nvPr>
            <p:ph sz="quarter" idx="13"/>
          </p:nvPr>
        </p:nvSpPr>
        <p:spPr>
          <a:xfrm>
            <a:off x="2618323" y="88877"/>
            <a:ext cx="6400800" cy="347472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acrylic polymer emulsion</a:t>
            </a:r>
            <a:r>
              <a:rPr lang="ar-SA"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p>
          <a:p>
            <a:r>
              <a:rPr lang="ar-SA"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ar-SA" sz="36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يالاسم</a:t>
            </a:r>
            <a:r>
              <a:rPr lang="ar-SA"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الكيميائي </a:t>
            </a:r>
            <a:r>
              <a:rPr lang="ar-SA" sz="36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للاكريليك</a:t>
            </a:r>
            <a:r>
              <a:rPr lang="ar-SA"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مستحلب بوليمر</a:t>
            </a:r>
            <a:endParaRPr lang="en-US"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ar-SA"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 name="Picture 4"/>
          <p:cNvPicPr>
            <a:picLocks noChangeAspect="1" noChangeArrowheads="1"/>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87950" y="2746094"/>
            <a:ext cx="5021638" cy="2555114"/>
          </a:xfrm>
          <a:prstGeom prst="roundRect">
            <a:avLst>
              <a:gd name="adj" fmla="val 16667"/>
            </a:avLst>
          </a:prstGeom>
          <a:ln>
            <a:noFill/>
          </a:ln>
          <a:effectLst>
            <a:glow rad="139700">
              <a:schemeClr val="accent5">
                <a:satMod val="175000"/>
                <a:alpha val="40000"/>
              </a:schemeClr>
            </a:glow>
            <a:outerShdw dist="35921" dir="2700000" algn="ctr" rotWithShape="0">
              <a:schemeClr val="bg2"/>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2970"/>
          <a:stretch/>
        </p:blipFill>
        <p:spPr bwMode="auto">
          <a:xfrm>
            <a:off x="5706441" y="3281765"/>
            <a:ext cx="3240360" cy="101133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3190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قال تعالى :- </a:t>
            </a:r>
          </a:p>
        </p:txBody>
      </p:sp>
      <p:sp>
        <p:nvSpPr>
          <p:cNvPr id="3" name="عنصر نائب للمحتوى 2"/>
          <p:cNvSpPr>
            <a:spLocks noGrp="1"/>
          </p:cNvSpPr>
          <p:nvPr>
            <p:ph sz="quarter" idx="13"/>
          </p:nvPr>
        </p:nvSpPr>
        <p:spPr/>
        <p:txBody>
          <a:bodyPr/>
          <a:lstStyle/>
          <a:p>
            <a:endParaRPr lang="ar-SA" dirty="0"/>
          </a:p>
        </p:txBody>
      </p:sp>
      <p:pic>
        <p:nvPicPr>
          <p:cNvPr id="2050" name="Picture 2" descr="C:\Users\welcom\AppData\Local\Microsoft\Windows\Temporary Internet Files\Low\Content.IE5\V5Z0H6UJ\MC900441486[1].PNG"/>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67744" y="-22576"/>
            <a:ext cx="6548954" cy="676394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مستطيل 3"/>
          <p:cNvSpPr/>
          <p:nvPr/>
        </p:nvSpPr>
        <p:spPr>
          <a:xfrm>
            <a:off x="395536" y="2132856"/>
            <a:ext cx="5976664" cy="2308324"/>
          </a:xfrm>
          <a:prstGeom prst="rect">
            <a:avLst/>
          </a:prstGeom>
        </p:spPr>
        <p:txBody>
          <a:bodyPr wrap="square">
            <a:spAutoFit/>
          </a:bodyPr>
          <a:lstStyle/>
          <a:p>
            <a:r>
              <a:rPr lang="ar-SA" sz="3600" dirty="0"/>
              <a:t>أَلَمْ تَرَ أَنَّ اللَّهَ أَنزَلَ مِنَ السَّمَاء مَاء فَأَخْرَجْنَا بِهِ ثَمَرَاتٍ مُّخْتَلِفًا أَلْوَانُهَا وَمِنَ الْجِبَالِ جُدَدٌ بِيضٌ وَحُمْرٌ مُّخْتَلِفٌ أَلْوَانُهَا وَغَرَابِيبُ سُودٌ)  ( فاطر 27) </a:t>
            </a:r>
            <a:endParaRPr lang="en-US" sz="3600" dirty="0"/>
          </a:p>
        </p:txBody>
      </p:sp>
      <p:sp>
        <p:nvSpPr>
          <p:cNvPr id="7" name="مستطيل 6"/>
          <p:cNvSpPr/>
          <p:nvPr/>
        </p:nvSpPr>
        <p:spPr>
          <a:xfrm>
            <a:off x="3131840" y="908720"/>
            <a:ext cx="3958135" cy="923330"/>
          </a:xfrm>
          <a:prstGeom prst="rect">
            <a:avLst/>
          </a:prstGeom>
          <a:noFill/>
        </p:spPr>
        <p:txBody>
          <a:bodyPr wrap="none" lIns="91440" tIns="45720" rIns="91440" bIns="45720">
            <a:spAutoFit/>
          </a:bodyPr>
          <a:lstStyle/>
          <a:p>
            <a:pPr algn="ctr"/>
            <a:r>
              <a:rPr lang="ar-SA"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قال تعالى:-</a:t>
            </a:r>
            <a:endParaRPr lang="ar-SA"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803190035"/>
      </p:ext>
    </p:extLst>
  </p:cSld>
  <p:clrMapOvr>
    <a:masterClrMapping/>
  </p:clrMapOvr>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9782</TotalTime>
  <Words>917</Words>
  <Application>Microsoft Office PowerPoint</Application>
  <PresentationFormat>On-screen Show (4:3)</PresentationFormat>
  <Paragraphs>95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AGA Arabesque</vt:lpstr>
      <vt:lpstr>Calibri</vt:lpstr>
      <vt:lpstr>Georgia</vt:lpstr>
      <vt:lpstr>Trebuchet MS</vt:lpstr>
      <vt:lpstr>دفق الهواء</vt:lpstr>
      <vt:lpstr>الالوان</vt:lpstr>
      <vt:lpstr> مقدمة</vt:lpstr>
      <vt:lpstr>الفقرات  المقدمة في ورشة العمل  </vt:lpstr>
      <vt:lpstr>انواع الالوان المستخدمة في مجال التربية الفنية</vt:lpstr>
      <vt:lpstr>PowerPoint Presentation</vt:lpstr>
      <vt:lpstr>الهدف من برنامج فرشي وألواني</vt:lpstr>
      <vt:lpstr>نبذة عن  الاكريليك </vt:lpstr>
      <vt:lpstr>قال تعالى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welcom</dc:creator>
  <cp:lastModifiedBy>Nabil Al-Ansary</cp:lastModifiedBy>
  <cp:revision>253</cp:revision>
  <dcterms:created xsi:type="dcterms:W3CDTF">2013-03-05T15:47:35Z</dcterms:created>
  <dcterms:modified xsi:type="dcterms:W3CDTF">2022-11-23T06:23:05Z</dcterms:modified>
</cp:coreProperties>
</file>